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5"/>
  </p:notesMasterIdLst>
  <p:sldIdLst>
    <p:sldId id="256" r:id="rId2"/>
    <p:sldId id="379" r:id="rId3"/>
    <p:sldId id="257" r:id="rId4"/>
    <p:sldId id="377" r:id="rId5"/>
    <p:sldId id="337" r:id="rId6"/>
    <p:sldId id="339" r:id="rId7"/>
    <p:sldId id="340" r:id="rId8"/>
    <p:sldId id="380" r:id="rId9"/>
    <p:sldId id="341" r:id="rId10"/>
    <p:sldId id="383" r:id="rId11"/>
    <p:sldId id="384" r:id="rId12"/>
    <p:sldId id="385" r:id="rId13"/>
    <p:sldId id="381" r:id="rId14"/>
    <p:sldId id="382" r:id="rId15"/>
    <p:sldId id="345" r:id="rId16"/>
    <p:sldId id="343" r:id="rId17"/>
    <p:sldId id="342" r:id="rId18"/>
    <p:sldId id="386" r:id="rId19"/>
    <p:sldId id="378" r:id="rId20"/>
    <p:sldId id="344" r:id="rId21"/>
    <p:sldId id="387" r:id="rId22"/>
    <p:sldId id="346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388" r:id="rId37"/>
    <p:sldId id="347" r:id="rId38"/>
    <p:sldId id="360" r:id="rId39"/>
    <p:sldId id="348" r:id="rId40"/>
    <p:sldId id="349" r:id="rId41"/>
    <p:sldId id="402" r:id="rId42"/>
    <p:sldId id="351" r:id="rId43"/>
    <p:sldId id="353" r:id="rId44"/>
    <p:sldId id="403" r:id="rId45"/>
    <p:sldId id="352" r:id="rId46"/>
    <p:sldId id="354" r:id="rId47"/>
    <p:sldId id="355" r:id="rId48"/>
    <p:sldId id="356" r:id="rId49"/>
    <p:sldId id="357" r:id="rId50"/>
    <p:sldId id="358" r:id="rId51"/>
    <p:sldId id="350" r:id="rId52"/>
    <p:sldId id="359" r:id="rId53"/>
    <p:sldId id="365" r:id="rId54"/>
    <p:sldId id="366" r:id="rId55"/>
    <p:sldId id="367" r:id="rId56"/>
    <p:sldId id="361" r:id="rId57"/>
    <p:sldId id="363" r:id="rId58"/>
    <p:sldId id="368" r:id="rId59"/>
    <p:sldId id="364" r:id="rId60"/>
    <p:sldId id="404" r:id="rId61"/>
    <p:sldId id="369" r:id="rId62"/>
    <p:sldId id="371" r:id="rId63"/>
    <p:sldId id="370" r:id="rId64"/>
    <p:sldId id="373" r:id="rId65"/>
    <p:sldId id="407" r:id="rId66"/>
    <p:sldId id="362" r:id="rId67"/>
    <p:sldId id="408" r:id="rId68"/>
    <p:sldId id="410" r:id="rId69"/>
    <p:sldId id="412" r:id="rId70"/>
    <p:sldId id="409" r:id="rId71"/>
    <p:sldId id="413" r:id="rId72"/>
    <p:sldId id="414" r:id="rId73"/>
    <p:sldId id="375" r:id="rId74"/>
    <p:sldId id="415" r:id="rId75"/>
    <p:sldId id="417" r:id="rId76"/>
    <p:sldId id="418" r:id="rId77"/>
    <p:sldId id="406" r:id="rId78"/>
    <p:sldId id="372" r:id="rId79"/>
    <p:sldId id="419" r:id="rId80"/>
    <p:sldId id="374" r:id="rId81"/>
    <p:sldId id="420" r:id="rId82"/>
    <p:sldId id="376" r:id="rId83"/>
    <p:sldId id="309" r:id="rId8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CC0099"/>
    <a:srgbClr val="9900CC"/>
    <a:srgbClr val="66FF33"/>
    <a:srgbClr val="D60093"/>
    <a:srgbClr val="660066"/>
    <a:srgbClr val="2C5E6A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076" autoAdjust="0"/>
  </p:normalViewPr>
  <p:slideViewPr>
    <p:cSldViewPr>
      <p:cViewPr varScale="1">
        <p:scale>
          <a:sx n="58" d="100"/>
          <a:sy n="58" d="100"/>
        </p:scale>
        <p:origin x="15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DDDC9C6-C87C-4A97-98DB-FA4167BC6F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80641CF-123B-48DC-8B6D-587056E8FA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334FEF7E-EB56-4B26-8AC7-FD7E8C085C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878492C-CA85-4D67-82F8-60F156E85A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342D0B0-E83D-4FAA-B98D-F4E5C4572E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6D6F9E23-3E8D-4949-BF23-F476C57D0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FC5C0330-4338-4C83-966D-86F05C2E8CA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路由表为每个数据报定义了一个唯一的出口， 路由器仅从一个端口转发收到的分组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42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Include </a:t>
            </a:r>
            <a:r>
              <a:rPr lang="zh-CN" altLang="en-US" dirty="0"/>
              <a:t>可接受的，  </a:t>
            </a:r>
            <a:r>
              <a:rPr lang="en-US" altLang="zh-CN" dirty="0"/>
              <a:t>exclude </a:t>
            </a:r>
            <a:r>
              <a:rPr lang="zh-CN" altLang="en-US" dirty="0"/>
              <a:t>除此之外的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452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Include </a:t>
            </a:r>
            <a:r>
              <a:rPr lang="zh-CN" altLang="en-US" dirty="0"/>
              <a:t>可接受的，  </a:t>
            </a:r>
            <a:r>
              <a:rPr lang="en-US" altLang="zh-CN" dirty="0"/>
              <a:t>exclude </a:t>
            </a:r>
            <a:r>
              <a:rPr lang="zh-CN" altLang="en-US" dirty="0"/>
              <a:t>除此之外的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820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Include </a:t>
            </a:r>
            <a:r>
              <a:rPr lang="zh-CN" altLang="en-US" dirty="0"/>
              <a:t>可接受的，  </a:t>
            </a:r>
            <a:r>
              <a:rPr lang="en-US" altLang="zh-CN" dirty="0"/>
              <a:t>exclude </a:t>
            </a:r>
            <a:r>
              <a:rPr lang="zh-CN" altLang="en-US" dirty="0"/>
              <a:t>除此之外的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825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31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321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1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53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行，源计时器超时了才被排除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1702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TTL=1</a:t>
            </a:r>
            <a:r>
              <a:rPr lang="zh-CN" altLang="en-US" dirty="0"/>
              <a:t>，仅在邻居间传播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500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最佳域间路由选择的结果是找到一棵最短路径树，单播和多播都是如此，但树的数目和构成则不同，如果有</a:t>
            </a:r>
            <a:r>
              <a:rPr lang="en-US" altLang="zh-CN" dirty="0"/>
              <a:t>n</a:t>
            </a:r>
            <a:r>
              <a:rPr lang="zh-CN" altLang="en-US" dirty="0"/>
              <a:t>个组就需要</a:t>
            </a:r>
            <a:r>
              <a:rPr lang="en-US" altLang="zh-CN" dirty="0"/>
              <a:t>n</a:t>
            </a:r>
            <a:r>
              <a:rPr lang="zh-CN" altLang="en-US" dirty="0"/>
              <a:t>个最短路径树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86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路由器可以从多个端口转发收到的分组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369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单播路由下，每个路由器都有一张到达每个目的地的最短路径表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368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G1- G5</a:t>
            </a:r>
            <a:r>
              <a:rPr lang="zh-CN" altLang="en-US" dirty="0"/>
              <a:t>共</a:t>
            </a:r>
            <a:r>
              <a:rPr lang="en-US" altLang="zh-CN" dirty="0"/>
              <a:t>5</a:t>
            </a:r>
            <a:r>
              <a:rPr lang="zh-CN" altLang="en-US" dirty="0"/>
              <a:t>个分组， </a:t>
            </a:r>
            <a:r>
              <a:rPr lang="en-US" altLang="zh-CN" dirty="0"/>
              <a:t>R1</a:t>
            </a:r>
            <a:r>
              <a:rPr lang="zh-CN" altLang="en-US" dirty="0"/>
              <a:t>中如果收到目的地为</a:t>
            </a:r>
            <a:r>
              <a:rPr lang="en-US" altLang="zh-CN" dirty="0"/>
              <a:t>G1</a:t>
            </a:r>
            <a:r>
              <a:rPr lang="zh-CN" altLang="en-US" dirty="0"/>
              <a:t>的分组，则需要给其所在网络，然后</a:t>
            </a:r>
            <a:r>
              <a:rPr lang="en-US" altLang="zh-CN" dirty="0"/>
              <a:t>R2</a:t>
            </a:r>
            <a:r>
              <a:rPr lang="zh-CN" altLang="en-US" dirty="0"/>
              <a:t>，</a:t>
            </a:r>
            <a:r>
              <a:rPr lang="en-US" altLang="zh-CN" dirty="0"/>
              <a:t>R4</a:t>
            </a:r>
            <a:r>
              <a:rPr lang="zh-CN" altLang="en-US" dirty="0"/>
              <a:t>，随着组数的增加而增加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71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G1- G5</a:t>
            </a:r>
            <a:r>
              <a:rPr lang="zh-CN" altLang="en-US" dirty="0"/>
              <a:t>共</a:t>
            </a:r>
            <a:r>
              <a:rPr lang="en-US" altLang="zh-CN" dirty="0"/>
              <a:t>5</a:t>
            </a:r>
            <a:r>
              <a:rPr lang="zh-CN" altLang="en-US" dirty="0"/>
              <a:t>个分组， </a:t>
            </a:r>
            <a:r>
              <a:rPr lang="en-US" altLang="zh-CN" dirty="0"/>
              <a:t>R1</a:t>
            </a:r>
            <a:r>
              <a:rPr lang="zh-CN" altLang="en-US" dirty="0"/>
              <a:t>中如果收到目的地为</a:t>
            </a:r>
            <a:r>
              <a:rPr lang="en-US" altLang="zh-CN" dirty="0"/>
              <a:t>G1</a:t>
            </a:r>
            <a:r>
              <a:rPr lang="zh-CN" altLang="en-US" dirty="0"/>
              <a:t>的分组，则需要给其所在网络，然后</a:t>
            </a:r>
            <a:r>
              <a:rPr lang="en-US" altLang="zh-CN" dirty="0"/>
              <a:t>R2</a:t>
            </a:r>
            <a:r>
              <a:rPr lang="zh-CN" altLang="en-US" dirty="0"/>
              <a:t>，</a:t>
            </a:r>
            <a:r>
              <a:rPr lang="en-US" altLang="zh-CN" dirty="0"/>
              <a:t>R4</a:t>
            </a:r>
            <a:r>
              <a:rPr lang="zh-CN" altLang="en-US" dirty="0"/>
              <a:t>，随着组数的增加而增加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07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将指定点集合中的所有点连通，且边权总和最小的生成树称为最小斯坦纳树（</a:t>
            </a:r>
            <a:r>
              <a:rPr lang="en-US" altLang="zh-CN" dirty="0"/>
              <a:t>Minimal Steiner Tree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99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MOSPF</a:t>
            </a:r>
            <a:r>
              <a:rPr lang="zh-CN" altLang="en-US" dirty="0"/>
              <a:t>是数据驱动的协议，收到具有给定源节点和分组的数据报时，才构造</a:t>
            </a:r>
            <a:r>
              <a:rPr lang="en-US" altLang="zh-CN" dirty="0"/>
              <a:t>Dijkstra</a:t>
            </a:r>
            <a:r>
              <a:rPr lang="zh-CN" altLang="en-US" dirty="0"/>
              <a:t>最短树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071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863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03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3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28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多播时，两个路由器之间只有</a:t>
            </a:r>
            <a:r>
              <a:rPr lang="en-US" altLang="zh-CN" dirty="0"/>
              <a:t>1</a:t>
            </a:r>
            <a:r>
              <a:rPr lang="zh-CN" altLang="en-US" dirty="0"/>
              <a:t>个副本在传输，而多个单播中，两个路由器之间可能有多个副本在传输，如果有</a:t>
            </a:r>
            <a:r>
              <a:rPr lang="en-US" altLang="zh-CN" dirty="0"/>
              <a:t>4</a:t>
            </a:r>
            <a:r>
              <a:rPr lang="zh-CN" altLang="en-US" dirty="0"/>
              <a:t>个目的地， 在源端就需要</a:t>
            </a:r>
            <a:r>
              <a:rPr lang="en-US" altLang="zh-CN" dirty="0"/>
              <a:t>4</a:t>
            </a:r>
            <a:r>
              <a:rPr lang="zh-CN" altLang="en-US" dirty="0"/>
              <a:t>份数据；</a:t>
            </a:r>
            <a:endParaRPr lang="en-US" altLang="zh-CN" dirty="0"/>
          </a:p>
          <a:p>
            <a:r>
              <a:rPr lang="zh-CN" altLang="en-US" dirty="0"/>
              <a:t>时间上，单播模拟多播，源节点产生数据时就产生了时延，规模大时时延非常明显，效率太低；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321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一个网络只能从特定的父路由器那边接收来自特定源点的多播分组，父路由器可以是与源点之间具有最短路径的路由器，如果有多个则取</a:t>
            </a:r>
            <a:r>
              <a:rPr lang="en-US" altLang="zh-CN" dirty="0"/>
              <a:t>IP</a:t>
            </a:r>
            <a:r>
              <a:rPr lang="zh-CN" altLang="en-US" dirty="0"/>
              <a:t>地址最小的一个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137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9519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001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18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把多播分组封装在单播分组中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60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分布式数据库，没有信息存储地点的先验信息，需要多播访问所有数据库；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3076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IPv4</a:t>
            </a:r>
            <a:r>
              <a:rPr lang="zh-CN" altLang="en-US" dirty="0"/>
              <a:t>的定义中，就考虑了多播地址，</a:t>
            </a:r>
            <a:r>
              <a:rPr lang="en-US" altLang="zh-CN" dirty="0"/>
              <a:t>D</a:t>
            </a:r>
            <a:r>
              <a:rPr lang="zh-CN" altLang="en-US" dirty="0"/>
              <a:t>类地址， 在无分类地址中，也将相同的地址分给多播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08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SSM</a:t>
            </a:r>
            <a:r>
              <a:rPr lang="zh-CN" altLang="en-US" dirty="0"/>
              <a:t>地址块 </a:t>
            </a:r>
            <a:r>
              <a:rPr lang="en-US" altLang="zh-CN" dirty="0"/>
              <a:t>232.0.0.0/8 </a:t>
            </a:r>
            <a:r>
              <a:rPr lang="zh-CN" altLang="en-US" dirty="0"/>
              <a:t>用于特定源多播， </a:t>
            </a:r>
            <a:r>
              <a:rPr lang="en-US" altLang="zh-CN" dirty="0"/>
              <a:t>IGMPv3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63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4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-n</a:t>
            </a:r>
            <a:r>
              <a:rPr lang="zh-CN" altLang="en-US" dirty="0"/>
              <a:t>给出</a:t>
            </a:r>
            <a:r>
              <a:rPr lang="en-US" altLang="zh-CN" dirty="0"/>
              <a:t>IP</a:t>
            </a:r>
            <a:r>
              <a:rPr lang="zh-CN" altLang="en-US" dirty="0"/>
              <a:t>版本号，</a:t>
            </a:r>
            <a:r>
              <a:rPr lang="en-US" altLang="zh-CN" dirty="0"/>
              <a:t>-r</a:t>
            </a:r>
            <a:r>
              <a:rPr lang="zh-CN" altLang="en-US" dirty="0"/>
              <a:t>给出路由表，</a:t>
            </a:r>
            <a:r>
              <a:rPr lang="en-US" altLang="zh-CN" dirty="0"/>
              <a:t>-a</a:t>
            </a:r>
            <a:r>
              <a:rPr lang="zh-CN" altLang="en-US" dirty="0"/>
              <a:t>给出所有的地址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64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多播路由器必须掌握一张多播组的列表，</a:t>
            </a:r>
            <a:r>
              <a:rPr lang="en-US" altLang="zh-CN" dirty="0"/>
              <a:t>IGMP</a:t>
            </a:r>
            <a:r>
              <a:rPr lang="zh-CN" altLang="en-US" dirty="0"/>
              <a:t>负责收集和解释一个网络中的组成员信息，它帮助多播路由器创建和更新与每一个路由器接口有关的</a:t>
            </a:r>
            <a:r>
              <a:rPr lang="en-US" altLang="zh-CN" dirty="0"/>
              <a:t>loyal member</a:t>
            </a:r>
            <a:r>
              <a:rPr lang="zh-CN" altLang="en-US" dirty="0"/>
              <a:t>的列表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0330-4338-4C83-966D-86F05C2E8CA6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47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C36B5F7D-002D-4D86-92DA-D8DCC9A3BA64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C4DE404-3E90-4796-973E-B6C8F331B3A0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89363"/>
            <a:ext cx="6400800" cy="2232025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8B596AD6-86FC-490A-934A-C9DE883EFF64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9F5F991A-C71D-4ACD-88B5-5FD33F31C6D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69058D28-78EE-4DD4-86DE-3D88ACEB14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5CB66FE-A990-4794-8FFF-8E48FB786BF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8C921-6894-4E29-8EB4-AA4ED871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3CDEF1-30B7-4267-9620-F5FF386D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750CD2-3D12-4C81-8B40-DBC3782E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E0311-6547-4F60-B3E9-A5D41D8D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2A9DB-5C85-464A-B39E-1CD684B2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48CEB-5DE7-41C3-B782-447A7F32ED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935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D6EB7F-A94E-4E73-9121-27E9A0071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96075" y="115888"/>
            <a:ext cx="2124075" cy="619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C58ECC-6207-468C-869D-035218069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9825" cy="619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01426-C083-4FB6-BDF1-681DE833F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21059-B765-407E-9313-99FFA21B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33A975-8993-469B-AC4B-4AEEDB9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4E1773-F944-45D1-AD7D-5CEE05232A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697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D3AD3-F61F-448E-850A-AA4DEBA9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A0C7E-9D38-477B-B0CE-D8D6383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356F74-5BD7-46EB-A52F-4D159F44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6AD9B-43FD-4769-845B-C7BC51FD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07221-3872-4183-822A-EBEADF6C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0CEFD7-D87F-45A2-9A7F-3F59C97978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21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ECF07-684C-4CB3-9627-C125721F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ED57F0-9B63-4E7E-A969-0E42843F5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49551-4614-4CF4-A280-E7BEAE8A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09282-B10A-42A5-9D14-364EBA7B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2C988-E065-4EB1-A2EC-82EE8E7C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446CA-81D6-4B24-97EC-34064ECD57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24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7E9AD-E5CD-4CDA-AEBB-2CA4E761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6C0AF-E88A-44DD-80D4-993468C41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417195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BC64AB-4CEA-4F38-BC46-56ECDC8FB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17195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786569-A27C-4E60-AA53-45472E57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343F8B-371E-40C1-8FCA-977B04B8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A91FF1-44B6-4E67-BDC5-019849CC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CF1F2F-E949-4538-8FA0-E3F3133AF2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532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FB651-EBCD-4C62-B4D9-08E8DC00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17B50-D7B2-41F7-A44C-9FCE0146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F2ED22-4A20-44AE-BA4D-3D1D85860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F745B8-B88B-4E17-9FDC-D61B8FBA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83EFCE-CD8F-4854-A157-6DAAE13FB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674B23-625E-48C5-804F-95335A18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F3EC74-6777-4CA8-A6FD-2EA33DAB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EB5F10-C73B-450C-BE64-92C39AE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DDEBD-22D6-450D-A55A-4430AB1FF7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10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CB8BC-0D33-4145-BD56-262E8508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118418-B6BE-402C-A70B-BD26AF16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7FE384-A3C0-46BA-9C76-5E683202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A3D7A0-AA93-4FED-93F9-9045375C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23B10C-F110-4E93-B362-BEE7670F24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757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2E69AE-9150-405C-A49F-4651561A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1353A8-49D2-4A1B-AC0F-DE838697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FCFBAA-1E56-44EE-83F2-DBFD32B4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DCFF4-8EF3-4094-AFF3-1C4F21C44C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84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A6F7F-6638-4102-B218-CA057ED7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25764-A336-4C19-86B3-848B4BF7B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72B9A8-69F2-480B-81F2-C2406B067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027613-276A-48BC-AA2F-DDC04483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927BA5-D3AC-43CE-99AA-DB9CBA88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95C4FD-8865-4389-8C11-450F8615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777B9-8859-43AB-A77E-7B59BD6F1E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20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8A95E-F134-4CAA-81DA-B5380B95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95E324-ED3B-4799-B0CB-873A27A80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E9E55-E909-4969-9638-4710E529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2800CC-CCF7-44AA-8762-285B712C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2AC5C-D8FF-44A3-B164-FB005103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FD4AD0-47B2-4634-BC78-E6F53C08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5EA2B-A119-4FAE-875A-155384433F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30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46DAED4-AE3A-4ED6-A0BE-5A04BED52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6300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DD3E48E-0625-4B99-8BF3-DF9944A9A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41438"/>
            <a:ext cx="8496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0AB2F484-38B7-48B1-B801-0B15BF14836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08725"/>
            <a:ext cx="2133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AC164CD9-D1E6-419C-8389-5BFDAF6841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8725"/>
            <a:ext cx="2895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DD50AC0D-E7F1-4EDB-A650-77E152A1F7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6308725"/>
            <a:ext cx="2133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F7E3CBE0-0DE7-4F0F-BD26-2A271AF29FF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442A6F8-2A50-43D3-BACC-D8DCE608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C7B4-7CF4-48B8-ADA9-44CF358FF14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AA4ABFF-44FC-4B9C-8AA6-8CA4D8C4A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Chapter 12   Multicasting and Multicast Routing Protocols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00CBBD8-7370-471D-97B8-0261F1CA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95513" y="1628775"/>
            <a:ext cx="6265862" cy="4679950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zh-CN"/>
              <a:t>Introduction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Multicast addresses and IGMP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Multicast routing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Multicast routing protocol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MBONE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40"/>
            <a:ext cx="8496300" cy="10160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224.0.0.0/24: 224.0.0.0</a:t>
            </a:r>
            <a:r>
              <a:rPr lang="zh-CN" altLang="en-US" dirty="0"/>
              <a:t>～</a:t>
            </a:r>
            <a:r>
              <a:rPr lang="en-US" altLang="zh-CN" dirty="0"/>
              <a:t>224.0.0.255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Not be forwarded by router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7D7FB7-A7CF-49C0-9E41-68982250185F}"/>
              </a:ext>
            </a:extLst>
          </p:cNvPr>
          <p:cNvGrpSpPr/>
          <p:nvPr/>
        </p:nvGrpSpPr>
        <p:grpSpPr>
          <a:xfrm>
            <a:off x="1327414" y="2276873"/>
            <a:ext cx="5908882" cy="4581127"/>
            <a:chOff x="1327414" y="2276873"/>
            <a:chExt cx="5908882" cy="458112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3828854-E193-4655-854F-C2BA5E49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414" y="2276873"/>
              <a:ext cx="5908881" cy="122413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6195206-16D1-4B76-B870-6CFCB3B8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414" y="3501008"/>
              <a:ext cx="5908882" cy="3356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86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40"/>
            <a:ext cx="8496300" cy="10160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224.0.2.0/24: 224.0.2.0</a:t>
            </a:r>
            <a:r>
              <a:rPr lang="zh-CN" altLang="en-US" dirty="0"/>
              <a:t>～</a:t>
            </a:r>
            <a:r>
              <a:rPr lang="en-US" altLang="zh-CN" dirty="0"/>
              <a:t>224.0.255.255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AD-HOC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224.1.0.0/16    </a:t>
            </a:r>
            <a:r>
              <a:rPr lang="en-US" altLang="zh-CN" sz="2800" dirty="0"/>
              <a:t>Stream Multicast Group Block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F27C9-1BDC-4A63-8A1C-29C91BE4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23336"/>
            <a:ext cx="8316170" cy="3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24744"/>
            <a:ext cx="8496300" cy="10160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233.0.0.0/8    GLOP Block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54AEE7-3B1C-44C5-9CE9-B2D590C4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3883"/>
            <a:ext cx="9180512" cy="1921502"/>
          </a:xfrm>
          <a:prstGeom prst="rect">
            <a:avLst/>
          </a:prstGeom>
        </p:spPr>
      </p:pic>
      <p:grpSp>
        <p:nvGrpSpPr>
          <p:cNvPr id="7" name="Group 78">
            <a:extLst>
              <a:ext uri="{FF2B5EF4-FFF2-40B4-BE49-F238E27FC236}">
                <a16:creationId xmlns:a16="http://schemas.microsoft.com/office/drawing/2014/main" id="{4320FE94-E14C-4A5E-BA34-838BEE3E2D7B}"/>
              </a:ext>
            </a:extLst>
          </p:cNvPr>
          <p:cNvGrpSpPr>
            <a:grpSpLocks/>
          </p:cNvGrpSpPr>
          <p:nvPr/>
        </p:nvGrpSpPr>
        <p:grpSpPr bwMode="auto">
          <a:xfrm>
            <a:off x="411059" y="1595735"/>
            <a:ext cx="7996238" cy="3273425"/>
            <a:chOff x="295" y="1480"/>
            <a:chExt cx="5037" cy="2062"/>
          </a:xfrm>
        </p:grpSpPr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7984764D-D1AD-483E-8ACF-0A9BD8DF97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12399">
              <a:off x="1638" y="2588"/>
              <a:ext cx="447" cy="137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7A9D72EA-9C12-4CEC-8E9E-91694DF005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973616">
              <a:off x="1590" y="2048"/>
              <a:ext cx="496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6E9E5B87-F626-4581-9673-0A7FE15B7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2705"/>
              <a:ext cx="817" cy="317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62AC03A5-758D-4AEF-96C9-293C6963A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2660"/>
              <a:ext cx="1315" cy="408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E2EC4256-4878-42E9-83B8-D12E99FEB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63" y="2524"/>
              <a:ext cx="408" cy="226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7A183E58-4B21-4228-9CDA-21E68F520E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00000">
              <a:off x="665" y="2556"/>
              <a:ext cx="680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AD54DC53-7037-452F-954D-03804967EB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00000">
              <a:off x="1213" y="2566"/>
              <a:ext cx="620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EB9788D6-EE5F-4F80-AA56-CF13211A0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2479" y="20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D2A3FF3E-22A0-47B5-9BE7-B8DFDA0C97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3653" y="20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EB9CF7B9-F178-4F6A-B5D8-9CCEC5F7C9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3659" y="1726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DDE4BF09-5106-49F4-9A07-815A01C79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862"/>
              <a:ext cx="726" cy="479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86579260-C338-4D6E-83F3-AF9F52D03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480"/>
              <a:ext cx="4037" cy="2062"/>
            </a:xfrm>
            <a:prstGeom prst="rect">
              <a:avLst/>
            </a:prstGeom>
            <a:noFill/>
            <a:ln w="28575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Rectangle 51">
              <a:extLst>
                <a:ext uri="{FF2B5EF4-FFF2-40B4-BE49-F238E27FC236}">
                  <a16:creationId xmlns:a16="http://schemas.microsoft.com/office/drawing/2014/main" id="{776743FB-2917-4B15-916C-DE3C4162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571"/>
              <a:ext cx="1860" cy="7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F6DBA537-8CCB-4C25-A816-45D569E1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" y="18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D5A3EEAD-8BBD-4C26-BD13-627CED4D6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1882"/>
              <a:ext cx="726" cy="479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Rectangle 54">
              <a:extLst>
                <a:ext uri="{FF2B5EF4-FFF2-40B4-BE49-F238E27FC236}">
                  <a16:creationId xmlns:a16="http://schemas.microsoft.com/office/drawing/2014/main" id="{F14BBAA0-5A64-4652-898C-BB1FC6753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433"/>
              <a:ext cx="3856" cy="81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Text Box 55">
              <a:extLst>
                <a:ext uri="{FF2B5EF4-FFF2-40B4-BE49-F238E27FC236}">
                  <a16:creationId xmlns:a16="http://schemas.microsoft.com/office/drawing/2014/main" id="{677D6863-17CE-4A4D-9F44-FB42AFC94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" y="3249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Autonomous System</a:t>
              </a:r>
            </a:p>
          </p:txBody>
        </p:sp>
        <p:sp>
          <p:nvSpPr>
            <p:cNvPr id="25" name="Text Box 56">
              <a:extLst>
                <a:ext uri="{FF2B5EF4-FFF2-40B4-BE49-F238E27FC236}">
                  <a16:creationId xmlns:a16="http://schemas.microsoft.com/office/drawing/2014/main" id="{D6739ACC-1FC7-428A-A709-23445FF90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1555"/>
              <a:ext cx="7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1</a:t>
              </a:r>
            </a:p>
          </p:txBody>
        </p:sp>
        <p:sp>
          <p:nvSpPr>
            <p:cNvPr id="26" name="Rectangle 57">
              <a:extLst>
                <a:ext uri="{FF2B5EF4-FFF2-40B4-BE49-F238E27FC236}">
                  <a16:creationId xmlns:a16="http://schemas.microsoft.com/office/drawing/2014/main" id="{1B7522E6-06D4-46CB-8821-A11EEB975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1571"/>
              <a:ext cx="1905" cy="7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Text Box 58">
              <a:extLst>
                <a:ext uri="{FF2B5EF4-FFF2-40B4-BE49-F238E27FC236}">
                  <a16:creationId xmlns:a16="http://schemas.microsoft.com/office/drawing/2014/main" id="{9D297376-9FF1-48EC-8D26-8C41F8688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555"/>
              <a:ext cx="7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2</a:t>
              </a:r>
            </a:p>
          </p:txBody>
        </p:sp>
        <p:sp>
          <p:nvSpPr>
            <p:cNvPr id="28" name="Text Box 59">
              <a:extLst>
                <a:ext uri="{FF2B5EF4-FFF2-40B4-BE49-F238E27FC236}">
                  <a16:creationId xmlns:a16="http://schemas.microsoft.com/office/drawing/2014/main" id="{A8BAC0D3-88A9-4EC4-B3FF-DF38344ED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2952"/>
              <a:ext cx="16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0 (backbone)</a:t>
              </a:r>
            </a:p>
          </p:txBody>
        </p:sp>
        <p:sp>
          <p:nvSpPr>
            <p:cNvPr id="29" name="AutoShape 60">
              <a:extLst>
                <a:ext uri="{FF2B5EF4-FFF2-40B4-BE49-F238E27FC236}">
                  <a16:creationId xmlns:a16="http://schemas.microsoft.com/office/drawing/2014/main" id="{9D6B19FD-1380-4180-ADF3-9F1B70259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796"/>
              <a:ext cx="272" cy="137"/>
            </a:xfrm>
            <a:prstGeom prst="rightArrow">
              <a:avLst>
                <a:gd name="adj1" fmla="val 50000"/>
                <a:gd name="adj2" fmla="val 49635"/>
              </a:avLst>
            </a:prstGeom>
            <a:solidFill>
              <a:srgbClr val="00FFFF"/>
            </a:solidFill>
            <a:ln w="1905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Text Box 61">
              <a:extLst>
                <a:ext uri="{FF2B5EF4-FFF2-40B4-BE49-F238E27FC236}">
                  <a16:creationId xmlns:a16="http://schemas.microsoft.com/office/drawing/2014/main" id="{FD96034B-3B4F-490E-ADCD-D7F95BE32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478"/>
              <a:ext cx="547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</a:t>
              </a:r>
            </a:p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other</a:t>
              </a:r>
            </a:p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</a:t>
              </a:r>
            </a:p>
          </p:txBody>
        </p:sp>
        <p:pic>
          <p:nvPicPr>
            <p:cNvPr id="31" name="Picture 62">
              <a:extLst>
                <a:ext uri="{FF2B5EF4-FFF2-40B4-BE49-F238E27FC236}">
                  <a16:creationId xmlns:a16="http://schemas.microsoft.com/office/drawing/2014/main" id="{B42C6E6B-2174-45FD-BE1B-9C2E40121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" y="2288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2" name="Picture 63">
              <a:extLst>
                <a:ext uri="{FF2B5EF4-FFF2-40B4-BE49-F238E27FC236}">
                  <a16:creationId xmlns:a16="http://schemas.microsoft.com/office/drawing/2014/main" id="{D8F06E69-3E90-48E6-8B92-1A0C2385C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787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3" name="Picture 64">
              <a:extLst>
                <a:ext uri="{FF2B5EF4-FFF2-40B4-BE49-F238E27FC236}">
                  <a16:creationId xmlns:a16="http://schemas.microsoft.com/office/drawing/2014/main" id="{D59A782B-685C-45C0-9DD7-5DEEE335A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" y="2288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4" name="Picture 65">
              <a:extLst>
                <a:ext uri="{FF2B5EF4-FFF2-40B4-BE49-F238E27FC236}">
                  <a16:creationId xmlns:a16="http://schemas.microsoft.com/office/drawing/2014/main" id="{8ADBEE90-02D8-43CA-B7E6-CF33A720C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" y="1862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5" name="Picture 66">
              <a:extLst>
                <a:ext uri="{FF2B5EF4-FFF2-40B4-BE49-F238E27FC236}">
                  <a16:creationId xmlns:a16="http://schemas.microsoft.com/office/drawing/2014/main" id="{118D7034-23C3-450B-B0EC-F1AEC5664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" y="1911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" name="Picture 67">
              <a:extLst>
                <a:ext uri="{FF2B5EF4-FFF2-40B4-BE49-F238E27FC236}">
                  <a16:creationId xmlns:a16="http://schemas.microsoft.com/office/drawing/2014/main" id="{AACF51C6-4B57-48C9-AA49-E15C7A02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862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7" name="Picture 68">
              <a:extLst>
                <a:ext uri="{FF2B5EF4-FFF2-40B4-BE49-F238E27FC236}">
                  <a16:creationId xmlns:a16="http://schemas.microsoft.com/office/drawing/2014/main" id="{8C1CAEC5-26FD-454E-A863-4A84F7F4B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" y="1911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" name="Picture 69">
              <a:extLst>
                <a:ext uri="{FF2B5EF4-FFF2-40B4-BE49-F238E27FC236}">
                  <a16:creationId xmlns:a16="http://schemas.microsoft.com/office/drawing/2014/main" id="{B95E2072-B21C-4186-84DB-D4C1F58AA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" y="2775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9" name="Picture 70">
              <a:extLst>
                <a:ext uri="{FF2B5EF4-FFF2-40B4-BE49-F238E27FC236}">
                  <a16:creationId xmlns:a16="http://schemas.microsoft.com/office/drawing/2014/main" id="{751B7A43-F8DE-4628-B11A-5C07CD895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" y="2796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40" name="Picture 71">
              <a:extLst>
                <a:ext uri="{FF2B5EF4-FFF2-40B4-BE49-F238E27FC236}">
                  <a16:creationId xmlns:a16="http://schemas.microsoft.com/office/drawing/2014/main" id="{DC76AE95-E97A-49DE-BC40-9AFBAE66C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2297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128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Allocation: IANA</a:t>
            </a:r>
            <a:r>
              <a:rPr lang="zh-CN" altLang="en-US" dirty="0"/>
              <a:t>（</a:t>
            </a:r>
            <a:r>
              <a:rPr lang="en-US" altLang="zh-CN" dirty="0"/>
              <a:t>RFC 3171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Administratively Scoped Address Block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239.0.0.0/8: 239.0.0.0</a:t>
            </a:r>
            <a:r>
              <a:rPr lang="zh-CN" altLang="en-US" dirty="0"/>
              <a:t>～</a:t>
            </a:r>
            <a:r>
              <a:rPr lang="en-US" altLang="zh-CN" dirty="0"/>
              <a:t>239.255.255.255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类似于私有</a:t>
            </a:r>
            <a:r>
              <a:rPr lang="en-US" altLang="zh-CN" dirty="0"/>
              <a:t>IP</a:t>
            </a:r>
            <a:r>
              <a:rPr lang="zh-CN" altLang="en-US" dirty="0"/>
              <a:t>单播地址（如</a:t>
            </a:r>
            <a:r>
              <a:rPr lang="en-US" altLang="zh-CN" dirty="0"/>
              <a:t>10.0.0.0/8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>
              <a:lnSpc>
                <a:spcPct val="90000"/>
              </a:lnSpc>
            </a:pPr>
            <a:r>
              <a:rPr lang="zh-CN" altLang="en-US" dirty="0"/>
              <a:t>目的地址属于该地址的分组不应离开本区域</a:t>
            </a:r>
          </a:p>
        </p:txBody>
      </p:sp>
    </p:spTree>
    <p:extLst>
      <p:ext uri="{BB962C8B-B14F-4D97-AF65-F5344CB8AC3E}">
        <p14:creationId xmlns:p14="http://schemas.microsoft.com/office/powerpoint/2010/main" val="404824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1223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Allocation: IANA</a:t>
            </a:r>
            <a:r>
              <a:rPr lang="zh-CN" altLang="en-US" dirty="0"/>
              <a:t>（</a:t>
            </a:r>
            <a:r>
              <a:rPr lang="en-US" altLang="zh-CN" dirty="0"/>
              <a:t>RFC 3171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FFFF"/>
                </a:solidFill>
              </a:rPr>
              <a:t>Class D: 224.0.0.0</a:t>
            </a:r>
            <a:r>
              <a:rPr lang="zh-CN" altLang="en-US" dirty="0">
                <a:solidFill>
                  <a:srgbClr val="00FFFF"/>
                </a:solidFill>
              </a:rPr>
              <a:t>～</a:t>
            </a:r>
            <a:r>
              <a:rPr lang="en-US" altLang="zh-CN" dirty="0">
                <a:solidFill>
                  <a:srgbClr val="00FFFF"/>
                </a:solidFill>
              </a:rPr>
              <a:t>239.255.255.255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51A478-AF03-4B9B-992C-D90439A8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034" y="2276872"/>
            <a:ext cx="6695302" cy="45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2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0ED3212-9238-4F72-B508-620A3FE6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3C15-9A97-4CE7-BFB0-31076D818497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8955C552-3707-4980-95D1-CC978D9F4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Link Layer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427004F-085D-4CBC-96FB-80E166121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Physical multicast support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Most </a:t>
            </a:r>
            <a:r>
              <a:rPr lang="en-US" altLang="zh-CN" dirty="0">
                <a:solidFill>
                  <a:srgbClr val="00FFFF"/>
                </a:solidFill>
              </a:rPr>
              <a:t>LANs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FFFF"/>
                </a:solidFill>
              </a:rPr>
              <a:t>support</a:t>
            </a:r>
            <a:r>
              <a:rPr lang="en-US" altLang="zh-CN" dirty="0"/>
              <a:t> physical multicast addressing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FFFF"/>
                </a:solidFill>
              </a:rPr>
              <a:t>Mapping</a:t>
            </a:r>
            <a:r>
              <a:rPr lang="en-US" altLang="zh-CN" dirty="0"/>
              <a:t> IP multicast addresses to physical multicast addresses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Ethernet Multicast Address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FF00"/>
                </a:solidFill>
              </a:rPr>
              <a:t>01 : 00 : 5E </a:t>
            </a:r>
            <a:r>
              <a:rPr lang="en-US" altLang="zh-CN" dirty="0"/>
              <a:t>: 00:00:00 – </a:t>
            </a:r>
            <a:r>
              <a:rPr lang="en-US" altLang="zh-CN" dirty="0">
                <a:solidFill>
                  <a:srgbClr val="FFFF00"/>
                </a:solidFill>
              </a:rPr>
              <a:t>01 : 00 : 5E </a:t>
            </a:r>
            <a:r>
              <a:rPr lang="en-US" altLang="zh-CN" dirty="0"/>
              <a:t>: 7F:FF:FF </a:t>
            </a:r>
          </a:p>
        </p:txBody>
      </p:sp>
    </p:spTree>
    <p:extLst>
      <p:ext uri="{BB962C8B-B14F-4D97-AF65-F5344CB8AC3E}">
        <p14:creationId xmlns:p14="http://schemas.microsoft.com/office/powerpoint/2010/main" val="288724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5C01E96-AA3F-46F9-A6CB-EF5922AD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5251B-3D8E-4DD1-899A-73C5555FD7D4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C6A91ACB-F52B-44D0-A147-E33186851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12.2.2  MAC Multicast Address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E7C99C7A-87DF-4ACA-B93A-6325206CD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/>
              <a:t>IEEE MAC address format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Standard Group MAC Addresses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Allocation: IEEE Registration Authority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IEEE 802.1D MAC Bridge Filtered MAC Group Addresses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01-80-C2-00-00-00</a:t>
            </a:r>
            <a:r>
              <a:rPr lang="zh-CN" altLang="en-US" sz="2000"/>
              <a:t>～</a:t>
            </a:r>
            <a:r>
              <a:rPr lang="en-US" altLang="zh-CN" sz="2000"/>
              <a:t>01-80-C2-00-00-0F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Standard MAC Group Addresses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01-80-C2-00-00-10</a:t>
            </a:r>
            <a:r>
              <a:rPr lang="zh-CN" altLang="en-US" sz="2000"/>
              <a:t>～</a:t>
            </a:r>
            <a:r>
              <a:rPr lang="en-US" altLang="zh-CN" sz="2000"/>
              <a:t>01-80-C2-FF-FF-FF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Others</a:t>
            </a:r>
            <a:r>
              <a:rPr lang="zh-CN" altLang="en-US" sz="2400"/>
              <a:t>－</a:t>
            </a:r>
            <a:r>
              <a:rPr lang="en-US" altLang="zh-CN" sz="2400"/>
              <a:t>http://standards.ieee.org/regauth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IP-mapped Ethernet MAC group addresses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solidFill>
                  <a:srgbClr val="00FFFF"/>
                </a:solidFill>
              </a:rPr>
              <a:t>01-00-5E</a:t>
            </a:r>
            <a:r>
              <a:rPr lang="en-US" altLang="zh-CN" sz="2400"/>
              <a:t>-xx-xx-xx</a:t>
            </a: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04EEEE57-FF2E-4040-AE0E-FB01ED899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97063"/>
            <a:ext cx="1582738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xxxxxxxxx</a:t>
            </a:r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4700DB6-BD65-49DF-8427-01E80BFFE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1897063"/>
            <a:ext cx="1223962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</a:t>
            </a: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93B84EDB-B3C7-48B6-AB08-86975E0A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1897063"/>
            <a:ext cx="1223962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</a:t>
            </a: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34821523-F526-4E9D-9042-E88109DA7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1897063"/>
            <a:ext cx="1223963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</a:t>
            </a:r>
          </a:p>
        </p:txBody>
      </p:sp>
      <p:sp>
        <p:nvSpPr>
          <p:cNvPr id="113673" name="Text Box 9">
            <a:extLst>
              <a:ext uri="{FF2B5EF4-FFF2-40B4-BE49-F238E27FC236}">
                <a16:creationId xmlns:a16="http://schemas.microsoft.com/office/drawing/2014/main" id="{D71BA870-F5E0-4D4E-9715-D991C6A08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897063"/>
            <a:ext cx="1223962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</a:t>
            </a:r>
          </a:p>
        </p:txBody>
      </p:sp>
      <p:sp>
        <p:nvSpPr>
          <p:cNvPr id="113674" name="Text Box 10">
            <a:extLst>
              <a:ext uri="{FF2B5EF4-FFF2-40B4-BE49-F238E27FC236}">
                <a16:creationId xmlns:a16="http://schemas.microsoft.com/office/drawing/2014/main" id="{2ED3DB0E-B762-4447-8935-A0F04A35D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897063"/>
            <a:ext cx="1223963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xxxxxxxx</a:t>
            </a:r>
          </a:p>
        </p:txBody>
      </p:sp>
      <p:sp>
        <p:nvSpPr>
          <p:cNvPr id="113675" name="Text Box 11">
            <a:extLst>
              <a:ext uri="{FF2B5EF4-FFF2-40B4-BE49-F238E27FC236}">
                <a16:creationId xmlns:a16="http://schemas.microsoft.com/office/drawing/2014/main" id="{D140B37C-50B8-44FA-A81C-17135FA4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1484313"/>
            <a:ext cx="66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bits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9B779631-5ACC-49B3-9F5E-9EB0EC0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2471-E412-454D-A260-CF4F709FB4B1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8010CECA-6CD3-4F24-996E-8F9E9B42D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12.2.3  Mapping Class D to Ethernet MAC Address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C8728DF-E8E8-40B9-B01F-AF30D297B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Example</a:t>
            </a:r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r>
              <a:rPr lang="en-US" altLang="zh-CN" sz="2800"/>
              <a:t>Problem: </a:t>
            </a:r>
            <a:r>
              <a:rPr lang="zh-CN" altLang="en-US" sz="2800"/>
              <a:t>不明确的</a:t>
            </a:r>
            <a:r>
              <a:rPr lang="en-US" altLang="zh-CN" sz="2800"/>
              <a:t>MAC</a:t>
            </a:r>
            <a:r>
              <a:rPr lang="zh-CN" altLang="en-US" sz="2800"/>
              <a:t>地址</a:t>
            </a:r>
          </a:p>
          <a:p>
            <a:pPr lvl="1"/>
            <a:r>
              <a:rPr lang="en-US" altLang="zh-CN" sz="2400"/>
              <a:t>IP</a:t>
            </a:r>
            <a:r>
              <a:rPr lang="zh-CN" altLang="en-US" sz="2400"/>
              <a:t>多播地址</a:t>
            </a:r>
            <a:r>
              <a:rPr lang="en-US" altLang="zh-CN" sz="2400">
                <a:sym typeface="Wingdings" panose="05000000000000000000" pitchFamily="2" charset="2"/>
              </a:rPr>
              <a:t>:MAC</a:t>
            </a:r>
            <a:r>
              <a:rPr lang="zh-CN" altLang="en-US" sz="2400">
                <a:sym typeface="Wingdings" panose="05000000000000000000" pitchFamily="2" charset="2"/>
              </a:rPr>
              <a:t>多播地址＝</a:t>
            </a:r>
            <a:r>
              <a:rPr lang="en-US" altLang="zh-CN" sz="2400">
                <a:sym typeface="Wingdings" panose="05000000000000000000" pitchFamily="2" charset="2"/>
              </a:rPr>
              <a:t>2</a:t>
            </a:r>
            <a:r>
              <a:rPr lang="en-US" altLang="zh-CN" sz="2400" baseline="30000">
                <a:sym typeface="Wingdings" panose="05000000000000000000" pitchFamily="2" charset="2"/>
              </a:rPr>
              <a:t>5 </a:t>
            </a:r>
            <a:r>
              <a:rPr lang="en-US" altLang="zh-CN" sz="2400">
                <a:sym typeface="Wingdings" panose="05000000000000000000" pitchFamily="2" charset="2"/>
              </a:rPr>
              <a:t>: 1</a:t>
            </a:r>
            <a:r>
              <a:rPr lang="zh-CN" altLang="en-US" sz="2400">
                <a:sym typeface="Wingdings" panose="05000000000000000000" pitchFamily="2" charset="2"/>
              </a:rPr>
              <a:t>＝</a:t>
            </a:r>
            <a:r>
              <a:rPr lang="en-US" altLang="zh-CN" sz="2400">
                <a:solidFill>
                  <a:srgbClr val="FFFF00"/>
                </a:solidFill>
                <a:sym typeface="Wingdings" panose="05000000000000000000" pitchFamily="2" charset="2"/>
              </a:rPr>
              <a:t>32 : 1</a:t>
            </a:r>
          </a:p>
          <a:p>
            <a:pPr lvl="1"/>
            <a:r>
              <a:rPr lang="zh-CN" altLang="en-US" sz="2400">
                <a:sym typeface="Wingdings" panose="05000000000000000000" pitchFamily="2" charset="2"/>
              </a:rPr>
              <a:t>例</a:t>
            </a:r>
            <a:r>
              <a:rPr lang="en-US" altLang="zh-CN" sz="2400">
                <a:sym typeface="Wingdings" panose="05000000000000000000" pitchFamily="2" charset="2"/>
              </a:rPr>
              <a:t>: 0x0100.5E01.0101</a:t>
            </a:r>
            <a:r>
              <a:rPr lang="zh-CN" altLang="en-US" sz="2400">
                <a:sym typeface="Wingdings" panose="05000000000000000000" pitchFamily="2" charset="2"/>
              </a:rPr>
              <a:t>表示</a:t>
            </a:r>
            <a:r>
              <a:rPr lang="en-US" altLang="zh-CN" sz="2400">
                <a:sym typeface="Wingdings" panose="05000000000000000000" pitchFamily="2" charset="2"/>
              </a:rPr>
              <a:t>32</a:t>
            </a:r>
            <a:r>
              <a:rPr lang="zh-CN" altLang="en-US" sz="2400">
                <a:sym typeface="Wingdings" panose="05000000000000000000" pitchFamily="2" charset="2"/>
              </a:rPr>
              <a:t>个</a:t>
            </a:r>
            <a:r>
              <a:rPr lang="en-US" altLang="zh-CN" sz="2400">
                <a:sym typeface="Wingdings" panose="05000000000000000000" pitchFamily="2" charset="2"/>
              </a:rPr>
              <a:t>IP</a:t>
            </a:r>
            <a:r>
              <a:rPr lang="zh-CN" altLang="en-US" sz="2400">
                <a:sym typeface="Wingdings" panose="05000000000000000000" pitchFamily="2" charset="2"/>
              </a:rPr>
              <a:t>多播地址</a:t>
            </a:r>
          </a:p>
          <a:p>
            <a:pPr lvl="2"/>
            <a:r>
              <a:rPr lang="en-US" altLang="zh-CN" sz="2000"/>
              <a:t>224.1.1.1, 224.128.1.1, 225.1.1.1, 225.128.1.1, … 239.128.1.1</a:t>
            </a:r>
          </a:p>
        </p:txBody>
      </p:sp>
      <p:sp>
        <p:nvSpPr>
          <p:cNvPr id="112645" name="Text Box 5">
            <a:extLst>
              <a:ext uri="{FF2B5EF4-FFF2-40B4-BE49-F238E27FC236}">
                <a16:creationId xmlns:a16="http://schemas.microsoft.com/office/drawing/2014/main" id="{AF72DF68-2B2D-4116-BFCF-9BFF7CCB5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2279650"/>
            <a:ext cx="4606925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239.255.0.1</a:t>
            </a:r>
          </a:p>
        </p:txBody>
      </p:sp>
      <p:sp>
        <p:nvSpPr>
          <p:cNvPr id="112646" name="Text Box 6">
            <a:extLst>
              <a:ext uri="{FF2B5EF4-FFF2-40B4-BE49-F238E27FC236}">
                <a16:creationId xmlns:a16="http://schemas.microsoft.com/office/drawing/2014/main" id="{E5954750-2D44-40ED-9FDD-B5D511AAB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3332163"/>
            <a:ext cx="6910387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01-00-5E-7F-00-01</a:t>
            </a:r>
          </a:p>
        </p:txBody>
      </p:sp>
      <p:sp>
        <p:nvSpPr>
          <p:cNvPr id="112647" name="Text Box 7">
            <a:extLst>
              <a:ext uri="{FF2B5EF4-FFF2-40B4-BE49-F238E27FC236}">
                <a16:creationId xmlns:a16="http://schemas.microsoft.com/office/drawing/2014/main" id="{641F7E64-EE79-4767-89DF-C4D08893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475" y="1849438"/>
            <a:ext cx="576263" cy="403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/>
          <a:p>
            <a:pPr algn="ctr"/>
            <a:r>
              <a:rPr lang="en-US" altLang="zh-CN" sz="1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1110</a:t>
            </a:r>
          </a:p>
        </p:txBody>
      </p:sp>
      <p:sp>
        <p:nvSpPr>
          <p:cNvPr id="112648" name="Line 8">
            <a:extLst>
              <a:ext uri="{FF2B5EF4-FFF2-40B4-BE49-F238E27FC236}">
                <a16:creationId xmlns:a16="http://schemas.microsoft.com/office/drawing/2014/main" id="{7AD04BD4-B653-4EFB-9DD3-68116E028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036763"/>
            <a:ext cx="40306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49" name="Text Box 9">
            <a:extLst>
              <a:ext uri="{FF2B5EF4-FFF2-40B4-BE49-F238E27FC236}">
                <a16:creationId xmlns:a16="http://schemas.microsoft.com/office/drawing/2014/main" id="{97195CD2-34F4-4F8B-8EE2-948454014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1577975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Multicast ID: 28 bits </a:t>
            </a:r>
          </a:p>
        </p:txBody>
      </p:sp>
      <p:sp>
        <p:nvSpPr>
          <p:cNvPr id="112650" name="Rectangle 10">
            <a:extLst>
              <a:ext uri="{FF2B5EF4-FFF2-40B4-BE49-F238E27FC236}">
                <a16:creationId xmlns:a16="http://schemas.microsoft.com/office/drawing/2014/main" id="{B7A5D21C-8A06-4ACB-9DC5-15146BB9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2755900"/>
            <a:ext cx="3311525" cy="5762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1" name="Rectangle 11">
            <a:extLst>
              <a:ext uri="{FF2B5EF4-FFF2-40B4-BE49-F238E27FC236}">
                <a16:creationId xmlns:a16="http://schemas.microsoft.com/office/drawing/2014/main" id="{205F79B9-56FC-4237-8F61-9FED0B839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755900"/>
            <a:ext cx="719138" cy="4333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2" name="Line 12">
            <a:extLst>
              <a:ext uri="{FF2B5EF4-FFF2-40B4-BE49-F238E27FC236}">
                <a16:creationId xmlns:a16="http://schemas.microsoft.com/office/drawing/2014/main" id="{D8820DFF-014E-42BE-8850-1758044D9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1892300"/>
            <a:ext cx="0" cy="3603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3" name="Line 13">
            <a:extLst>
              <a:ext uri="{FF2B5EF4-FFF2-40B4-BE49-F238E27FC236}">
                <a16:creationId xmlns:a16="http://schemas.microsoft.com/office/drawing/2014/main" id="{EFEBDEAB-20E7-4EC2-8DB4-8A028CBD3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1425" y="2997200"/>
            <a:ext cx="719138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4" name="Line 14">
            <a:extLst>
              <a:ext uri="{FF2B5EF4-FFF2-40B4-BE49-F238E27FC236}">
                <a16:creationId xmlns:a16="http://schemas.microsoft.com/office/drawing/2014/main" id="{0E541EDB-D96B-4FAB-932E-644A3B3807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1288" y="2997200"/>
            <a:ext cx="719137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5" name="Text Box 15">
            <a:extLst>
              <a:ext uri="{FF2B5EF4-FFF2-40B4-BE49-F238E27FC236}">
                <a16:creationId xmlns:a16="http://schemas.microsoft.com/office/drawing/2014/main" id="{3A6F7BBD-10D8-4F1B-AE84-C38A6BCE9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2803525"/>
            <a:ext cx="154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5 bits</a:t>
            </a:r>
          </a:p>
        </p:txBody>
      </p:sp>
      <p:sp>
        <p:nvSpPr>
          <p:cNvPr id="112656" name="Line 16">
            <a:extLst>
              <a:ext uri="{FF2B5EF4-FFF2-40B4-BE49-F238E27FC236}">
                <a16:creationId xmlns:a16="http://schemas.microsoft.com/office/drawing/2014/main" id="{B835211D-6AAE-48A1-8691-F9FAE80611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4051300"/>
            <a:ext cx="3311525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7" name="Line 17">
            <a:extLst>
              <a:ext uri="{FF2B5EF4-FFF2-40B4-BE49-F238E27FC236}">
                <a16:creationId xmlns:a16="http://schemas.microsoft.com/office/drawing/2014/main" id="{D098BB97-A048-49B0-801B-17680C140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0838" y="4051300"/>
            <a:ext cx="3598862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BCCEF92F-4AE4-49F6-A170-57B1695D0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4051300"/>
            <a:ext cx="1995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Prefix: 25 bits</a:t>
            </a:r>
          </a:p>
        </p:txBody>
      </p:sp>
      <p:sp>
        <p:nvSpPr>
          <p:cNvPr id="112659" name="Text Box 19">
            <a:extLst>
              <a:ext uri="{FF2B5EF4-FFF2-40B4-BE49-F238E27FC236}">
                <a16:creationId xmlns:a16="http://schemas.microsoft.com/office/drawing/2014/main" id="{984994A9-BFF3-4B06-AF09-D8EBC670F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051300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Multicast ID: 23 bits </a:t>
            </a:r>
          </a:p>
        </p:txBody>
      </p:sp>
      <p:sp>
        <p:nvSpPr>
          <p:cNvPr id="112660" name="Line 20">
            <a:extLst>
              <a:ext uri="{FF2B5EF4-FFF2-40B4-BE49-F238E27FC236}">
                <a16:creationId xmlns:a16="http://schemas.microsoft.com/office/drawing/2014/main" id="{B0787E87-F6B3-479E-A863-AC4581021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3835400"/>
            <a:ext cx="0" cy="3603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61" name="Line 21">
            <a:extLst>
              <a:ext uri="{FF2B5EF4-FFF2-40B4-BE49-F238E27FC236}">
                <a16:creationId xmlns:a16="http://schemas.microsoft.com/office/drawing/2014/main" id="{0BD9947E-9360-458E-B6D2-C5CA96975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0838" y="3835400"/>
            <a:ext cx="0" cy="3603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034010BE-7046-4CEC-9D49-AF9AF23D4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3835400"/>
            <a:ext cx="0" cy="3603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63" name="Line 23">
            <a:extLst>
              <a:ext uri="{FF2B5EF4-FFF2-40B4-BE49-F238E27FC236}">
                <a16:creationId xmlns:a16="http://schemas.microsoft.com/office/drawing/2014/main" id="{B53262AA-14B3-41B8-9D9F-FA96E8EBB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3332163"/>
            <a:ext cx="0" cy="503237"/>
          </a:xfrm>
          <a:prstGeom prst="line">
            <a:avLst/>
          </a:prstGeom>
          <a:noFill/>
          <a:ln w="38100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64" name="Text Box 24">
            <a:extLst>
              <a:ext uri="{FF2B5EF4-FFF2-40B4-BE49-F238E27FC236}">
                <a16:creationId xmlns:a16="http://schemas.microsoft.com/office/drawing/2014/main" id="{BDEF36BD-F1F8-48F8-9F41-8B86258E4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276475"/>
            <a:ext cx="2855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IP multicast address</a:t>
            </a:r>
          </a:p>
        </p:txBody>
      </p:sp>
      <p:sp>
        <p:nvSpPr>
          <p:cNvPr id="112665" name="Text Box 25">
            <a:extLst>
              <a:ext uri="{FF2B5EF4-FFF2-40B4-BE49-F238E27FC236}">
                <a16:creationId xmlns:a16="http://schemas.microsoft.com/office/drawing/2014/main" id="{A52C4098-E3D0-404F-8F8A-D02AF836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3213100"/>
            <a:ext cx="1217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MAC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address</a:t>
            </a:r>
          </a:p>
        </p:txBody>
      </p:sp>
      <p:sp>
        <p:nvSpPr>
          <p:cNvPr id="112666" name="Text Box 26">
            <a:extLst>
              <a:ext uri="{FF2B5EF4-FFF2-40B4-BE49-F238E27FC236}">
                <a16:creationId xmlns:a16="http://schemas.microsoft.com/office/drawing/2014/main" id="{4F21BC85-5A18-4092-9272-F830514F6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387475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Prefix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9B779631-5ACC-49B3-9F5E-9EB0EC0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C2471-E412-454D-A260-CF4F709FB4B1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8010CECA-6CD3-4F24-996E-8F9E9B42D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12.2.3  Mapping Class D to Ethernet MAC Address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C8728DF-E8E8-40B9-B01F-AF30D297B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2"/>
          </a:xfrm>
        </p:spPr>
        <p:txBody>
          <a:bodyPr/>
          <a:lstStyle/>
          <a:p>
            <a:r>
              <a:rPr lang="en-US" altLang="zh-CN" sz="2800" dirty="0"/>
              <a:t>Example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96A927-270B-43C2-B834-FBD16B4A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7" y="1843484"/>
            <a:ext cx="8442454" cy="8640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88CF78-45B2-4D54-9C12-A0A782C9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7" y="2970220"/>
            <a:ext cx="8459853" cy="21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0ED3212-9238-4F72-B508-620A3FE6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3C15-9A97-4CE7-BFB0-31076D818497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8955C552-3707-4980-95D1-CC978D9F4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Link Layer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427004F-085D-4CBC-96FB-80E166121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No physical multicast support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Most </a:t>
            </a:r>
            <a:r>
              <a:rPr lang="en-US" altLang="zh-CN" dirty="0">
                <a:solidFill>
                  <a:srgbClr val="00FFFF"/>
                </a:solidFill>
              </a:rPr>
              <a:t>WANs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FFFF"/>
                </a:solidFill>
              </a:rPr>
              <a:t>DO NOT</a:t>
            </a:r>
            <a:r>
              <a:rPr lang="en-US" altLang="zh-CN" dirty="0"/>
              <a:t> support physical multicast addressing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Using </a:t>
            </a:r>
            <a:r>
              <a:rPr lang="en-US" altLang="zh-CN" dirty="0">
                <a:solidFill>
                  <a:srgbClr val="00FFFF"/>
                </a:solidFill>
              </a:rPr>
              <a:t>tunneling</a:t>
            </a:r>
            <a:r>
              <a:rPr lang="zh-CN" altLang="en-US" dirty="0">
                <a:solidFill>
                  <a:srgbClr val="00FFFF"/>
                </a:solidFill>
              </a:rPr>
              <a:t>（隧道技术）</a:t>
            </a:r>
            <a:r>
              <a:rPr lang="en-US" altLang="zh-CN" dirty="0"/>
              <a:t>to encapsulate the multicast IP packet in a unicast IP packet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Or be encapsulated as </a:t>
            </a:r>
            <a:r>
              <a:rPr lang="en-US" altLang="zh-CN" dirty="0">
                <a:solidFill>
                  <a:srgbClr val="00FFFF"/>
                </a:solidFill>
              </a:rPr>
              <a:t>link layer broadcast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9E8515-C25E-44B0-B2C7-C6F43539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85" y="4149080"/>
            <a:ext cx="7986465" cy="22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3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92DB93-F28F-421D-A2DC-4E79A6F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2091-5A69-4F3B-91D9-CFB7BE04F25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6D82416-0F3A-4D6A-837C-BC996874B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12.1  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41A9D1E-2D67-4D7C-9485-2F89A103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IP Unicasting</a:t>
            </a:r>
            <a:r>
              <a:rPr lang="zh-CN" altLang="en-US" sz="2800" dirty="0"/>
              <a:t>，</a:t>
            </a:r>
            <a:r>
              <a:rPr lang="en-US" altLang="zh-CN" sz="2800" dirty="0"/>
              <a:t>IP</a:t>
            </a:r>
            <a:r>
              <a:rPr lang="zh-CN" altLang="en-US" sz="2800" dirty="0"/>
              <a:t>单播通信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09FFF9"/>
                </a:solidFill>
              </a:rPr>
              <a:t>One source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 </a:t>
            </a:r>
            <a:r>
              <a:rPr lang="en-US" altLang="zh-CN" sz="2400" dirty="0">
                <a:solidFill>
                  <a:srgbClr val="09FFF9"/>
                </a:solidFill>
              </a:rPr>
              <a:t>One destination in the Internet</a:t>
            </a:r>
            <a:endParaRPr lang="en-US" altLang="zh-CN" sz="2400" dirty="0"/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unicast	         unicast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address	         address</a:t>
            </a:r>
          </a:p>
          <a:p>
            <a:pPr>
              <a:lnSpc>
                <a:spcPct val="95000"/>
              </a:lnSpc>
            </a:pPr>
            <a:r>
              <a:rPr lang="en-US" altLang="zh-CN" sz="2800" dirty="0"/>
              <a:t>IP Multicasting</a:t>
            </a:r>
            <a:r>
              <a:rPr lang="zh-CN" altLang="en-US" sz="2800" dirty="0"/>
              <a:t>，</a:t>
            </a:r>
            <a:r>
              <a:rPr lang="en-US" altLang="zh-CN" sz="2800" dirty="0"/>
              <a:t>IP</a:t>
            </a:r>
            <a:r>
              <a:rPr lang="zh-CN" altLang="en-US" sz="2800" dirty="0"/>
              <a:t>多播通信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09FFF9"/>
                </a:solidFill>
              </a:rPr>
              <a:t>One source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 </a:t>
            </a:r>
            <a:r>
              <a:rPr lang="en-US" altLang="zh-CN" sz="2400" dirty="0">
                <a:solidFill>
                  <a:srgbClr val="FFFF00"/>
                </a:solidFill>
                <a:sym typeface="Wingdings" panose="05000000000000000000" pitchFamily="2" charset="2"/>
              </a:rPr>
              <a:t>A group of destinations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in the Internet</a:t>
            </a:r>
            <a:endParaRPr lang="en-US" altLang="zh-CN" sz="2400" dirty="0"/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unicast		multicast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address		 address</a:t>
            </a:r>
          </a:p>
          <a:p>
            <a:pPr>
              <a:lnSpc>
                <a:spcPct val="95000"/>
              </a:lnSpc>
            </a:pPr>
            <a:r>
              <a:rPr lang="en-US" altLang="zh-CN" sz="2800" dirty="0"/>
              <a:t>IP Broadcasting</a:t>
            </a:r>
            <a:r>
              <a:rPr lang="zh-CN" altLang="en-US" sz="2800" dirty="0"/>
              <a:t>，</a:t>
            </a:r>
            <a:r>
              <a:rPr lang="en-US" altLang="zh-CN" sz="2800" dirty="0"/>
              <a:t>IP</a:t>
            </a:r>
            <a:r>
              <a:rPr lang="zh-CN" altLang="en-US" sz="2800" dirty="0"/>
              <a:t>广播通信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09FFF9"/>
                </a:solidFill>
              </a:rPr>
              <a:t>One source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 A</a:t>
            </a:r>
            <a:r>
              <a:rPr lang="en-US" altLang="zh-CN" sz="2400" dirty="0">
                <a:solidFill>
                  <a:srgbClr val="09FFF9"/>
                </a:solidFill>
              </a:rPr>
              <a:t>ll of destinations in one IP network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unicast		broadcast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address		 address</a:t>
            </a:r>
            <a:endParaRPr lang="en-US" altLang="zh-CN" sz="2400" dirty="0">
              <a:solidFill>
                <a:srgbClr val="09FF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94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D88808-A717-4514-8521-2888C351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C072A-5700-4E62-A918-17C9D3A012C3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B42897F4-1595-4067-9C5F-B9814603A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12.2.4  IGMP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03A8202-82F8-43DF-AA19-414BD92C6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00744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Internet Group Management Protocol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网际组管理协议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E93606-AB18-4E29-B75E-0574F24B6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13225"/>
            <a:ext cx="8207375" cy="960438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3F1B288-A468-480D-ADFB-4004B7760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17825"/>
            <a:ext cx="8207375" cy="1176338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2936174-FC06-481A-857C-A554ACBF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3959125"/>
            <a:ext cx="1628775" cy="7191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7215027-A009-45A0-87B4-11B275AEF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5181500"/>
            <a:ext cx="1628775" cy="576263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LANs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CA6246E-BEA2-4BEE-9338-A4ECF163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5181500"/>
            <a:ext cx="1628775" cy="576263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MANs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8752319-81D9-43A9-AADC-DB5FCE828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775" y="5181500"/>
            <a:ext cx="1628775" cy="576263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WANs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34293FA-2D56-4EC0-BFD9-DCD60D074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862288"/>
            <a:ext cx="1008063" cy="50323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ICMP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4520C03-6903-4F29-8BAA-737CB820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3862288"/>
            <a:ext cx="1008062" cy="50323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IGMP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74B2D995-85B3-44CF-BE8C-773A8DB3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246463"/>
            <a:ext cx="1009650" cy="50641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ARP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B64B9384-D20F-45C6-9C83-8485D102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246463"/>
            <a:ext cx="1009650" cy="50641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>
            <a:lvl1pPr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anklin Gothic Medium" panose="020B060302010202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en-US" altLang="zh-CN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RARP</a:t>
            </a: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AE01B045-174B-4B90-9450-89CE0E2E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959125"/>
            <a:ext cx="12795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FF827D6-A7FA-457F-8609-5222F2118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052913"/>
            <a:ext cx="12795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Access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70BFF1D4-09DD-4F52-B768-C07F1F5AE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068538"/>
            <a:ext cx="8207375" cy="506412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Transport Layer</a:t>
            </a: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80C3E24E-24B4-42B7-8CC1-D6CFBF07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19250"/>
            <a:ext cx="8207375" cy="506413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 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15" dur="20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D88808-A717-4514-8521-2888C351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C072A-5700-4E62-A918-17C9D3A012C3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B42897F4-1595-4067-9C5F-B9814603A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12.2.4  IGMP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03A8202-82F8-43DF-AA19-414BD92C6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Internet Group Management Protocol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网际组管理协议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Version 1: RFC 1112, </a:t>
            </a:r>
            <a:r>
              <a:rPr lang="en-US" altLang="zh-CN" sz="2400" dirty="0">
                <a:solidFill>
                  <a:srgbClr val="FFFF00"/>
                </a:solidFill>
              </a:rPr>
              <a:t>Any source multicast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Version 2: RFC 2236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Version 3: RFC 3376, RFC 4604 </a:t>
            </a:r>
            <a:r>
              <a:rPr lang="en-US" altLang="zh-CN" sz="2400" dirty="0">
                <a:solidFill>
                  <a:srgbClr val="FFFF00"/>
                </a:solidFill>
              </a:rPr>
              <a:t>Source-specific multicast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Function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Used </a:t>
            </a:r>
            <a:r>
              <a:rPr lang="en-US" altLang="zh-CN" sz="2400" dirty="0">
                <a:solidFill>
                  <a:srgbClr val="66FFFF"/>
                </a:solidFill>
              </a:rPr>
              <a:t>between</a:t>
            </a:r>
            <a:r>
              <a:rPr lang="en-US" altLang="zh-CN" sz="2400" dirty="0"/>
              <a:t> hosts and multicast routers on a single physical network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66FFFF"/>
                </a:solidFill>
              </a:rPr>
              <a:t>Help</a:t>
            </a:r>
            <a:r>
              <a:rPr lang="en-US" altLang="zh-CN" sz="2400" dirty="0"/>
              <a:t> the multicast routers create and update a list of loyal members related to each router interface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66FFFF"/>
                </a:solidFill>
              </a:rPr>
              <a:t>Not</a:t>
            </a:r>
            <a:r>
              <a:rPr lang="en-US" altLang="zh-CN" sz="2400" dirty="0"/>
              <a:t> a multicast routing protocol, </a:t>
            </a:r>
            <a:r>
              <a:rPr lang="en-US" altLang="zh-CN" sz="2400" dirty="0">
                <a:solidFill>
                  <a:srgbClr val="66FFFF"/>
                </a:solidFill>
              </a:rPr>
              <a:t>but</a:t>
            </a:r>
            <a:r>
              <a:rPr lang="en-US" altLang="zh-CN" sz="2400" dirty="0"/>
              <a:t> in conjunction with a multicast routing protocol to support IP multicasting</a:t>
            </a:r>
          </a:p>
        </p:txBody>
      </p:sp>
    </p:spTree>
    <p:extLst>
      <p:ext uri="{BB962C8B-B14F-4D97-AF65-F5344CB8AC3E}">
        <p14:creationId xmlns:p14="http://schemas.microsoft.com/office/powerpoint/2010/main" val="123535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10E909-8255-496D-8191-3A4BED7D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6" y="2897843"/>
            <a:ext cx="7916027" cy="2037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4AE2C-DEFA-49B4-992A-27DD3458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7" y="4934985"/>
            <a:ext cx="7916028" cy="19230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FFBC6E-E308-43AA-BBBB-A987D4EB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7" y="980728"/>
            <a:ext cx="7906845" cy="19171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23246B-361E-4F2D-AE06-873972BB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24099"/>
            <a:ext cx="7995061" cy="2101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683C2-C52C-4B77-ABB0-50AD5137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717627"/>
            <a:ext cx="2511489" cy="2663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EFB410-8ED1-4998-879E-E90419BB3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39" y="3501008"/>
            <a:ext cx="3601645" cy="33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3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0EC9D2-76DB-4C9E-B044-43401F66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0" y="1052736"/>
            <a:ext cx="8773360" cy="12961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74FEEF-8D1F-4231-B229-920293BA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32" y="2492896"/>
            <a:ext cx="4190476" cy="43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5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63A53-C662-4CAB-8A77-FF601D7A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724570" cy="25922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FF75D1-F508-43E7-B127-9A89C400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45024"/>
            <a:ext cx="7724570" cy="17281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0B1D2B-846D-435D-B58B-2BDCDF78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5373216"/>
            <a:ext cx="772457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50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873AC0-88B4-42EF-B597-E753E151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5"/>
            <a:ext cx="6325593" cy="37819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D25B2A-5422-40A4-9A5A-9B49037E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82" y="4834704"/>
            <a:ext cx="6331275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Format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A79D4A-2CD7-4199-AE41-C6979683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24744"/>
            <a:ext cx="851284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Host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CBCE90-4534-498E-837C-157CD21D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381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2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Host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F3C1182-6A1E-4628-91DA-D18F6A49CCFF}"/>
              </a:ext>
            </a:extLst>
          </p:cNvPr>
          <p:cNvGrpSpPr/>
          <p:nvPr/>
        </p:nvGrpSpPr>
        <p:grpSpPr>
          <a:xfrm>
            <a:off x="942180" y="1124918"/>
            <a:ext cx="7257387" cy="1223962"/>
            <a:chOff x="1174981" y="1124744"/>
            <a:chExt cx="6591639" cy="9493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86C962E-3B53-4133-97F5-6205E2C0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981" y="1124744"/>
              <a:ext cx="6591639" cy="94619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9DA9B5-AA64-41E3-84B7-D3C57C98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905" y="1844823"/>
              <a:ext cx="4032448" cy="22923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990B3D4-547A-4CFF-B576-01402D763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80" y="2348880"/>
            <a:ext cx="7257387" cy="1214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6DC6B9-C5DE-436A-B108-C5A351FA4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80" y="3501008"/>
            <a:ext cx="7259639" cy="30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1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92DB93-F28F-421D-A2DC-4E79A6F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2091-5A69-4F3B-91D9-CFB7BE04F250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6D82416-0F3A-4D6A-837C-BC996874B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12.1  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41A9D1E-2D67-4D7C-9485-2F89A103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72752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IP Unicasting</a:t>
            </a:r>
            <a:r>
              <a:rPr lang="zh-CN" altLang="en-US" sz="2800" dirty="0"/>
              <a:t>，</a:t>
            </a:r>
            <a:r>
              <a:rPr lang="en-US" altLang="zh-CN" sz="2800" dirty="0"/>
              <a:t>IP</a:t>
            </a:r>
            <a:r>
              <a:rPr lang="zh-CN" altLang="en-US" sz="2800" dirty="0"/>
              <a:t>单播通信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09FFF9"/>
                </a:solidFill>
              </a:rPr>
              <a:t>One source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 </a:t>
            </a:r>
            <a:r>
              <a:rPr lang="en-US" altLang="zh-CN" sz="2400" dirty="0">
                <a:solidFill>
                  <a:srgbClr val="09FFF9"/>
                </a:solidFill>
              </a:rPr>
              <a:t>One destination in the Internet</a:t>
            </a:r>
            <a:endParaRPr lang="en-US" altLang="zh-CN" sz="2400" dirty="0"/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unicast	         unicast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address	         address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1D7649-2D12-4243-9C84-8C6DD739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01" y="3068961"/>
            <a:ext cx="7140099" cy="37890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Host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83183E-CE63-40C6-B43B-CEC883B3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3" y="1196752"/>
            <a:ext cx="884124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7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Host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2AEE2-3800-4D6E-9DFC-C1653679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6" y="1389479"/>
            <a:ext cx="8324908" cy="1800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1733CE-61E4-4C4D-9766-F486BA98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45" y="3189679"/>
            <a:ext cx="8324909" cy="1463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A14463-A107-4412-A537-C2F62B17C2D7}"/>
              </a:ext>
            </a:extLst>
          </p:cNvPr>
          <p:cNvSpPr txBox="1"/>
          <p:nvPr/>
        </p:nvSpPr>
        <p:spPr>
          <a:xfrm>
            <a:off x="2195736" y="5039508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组计时器</a:t>
            </a:r>
          </a:p>
        </p:txBody>
      </p:sp>
    </p:spTree>
    <p:extLst>
      <p:ext uri="{BB962C8B-B14F-4D97-AF65-F5344CB8AC3E}">
        <p14:creationId xmlns:p14="http://schemas.microsoft.com/office/powerpoint/2010/main" val="336332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Router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9C1FDB-F6A0-4177-BB77-8A64546F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51495"/>
            <a:ext cx="8340366" cy="333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8782A1-761F-4DA5-81D2-39E90EEE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422371"/>
            <a:ext cx="8340366" cy="42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34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Router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34DBDD-58B5-4D10-8AD5-15214729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56" y="1052736"/>
            <a:ext cx="859602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4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Router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34A48-2B6D-4C75-AF31-3A020FE4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1" y="1052736"/>
            <a:ext cx="6515435" cy="425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88D605-D0FE-46CC-BE24-F1A800AA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03" y="1478208"/>
            <a:ext cx="6515435" cy="2226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467EB4-8E59-435F-AE65-2C12D38C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02" y="1700903"/>
            <a:ext cx="6515435" cy="46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IGMP on Router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8438A4-5D2E-4002-BE43-1B1B2E45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2" y="1844998"/>
            <a:ext cx="8068796" cy="1223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D0D34E-1E91-476A-8F90-0E4930E7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3068960"/>
            <a:ext cx="8053136" cy="12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584F254-E2D5-48BE-9BE3-5296694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B80D-79CF-409E-A2CA-6C257FE50E44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3FAF2468-AFDE-4A28-B2CA-8BD94999A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IGMP Operation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87F5CEE3-307C-4C87-990C-5F1E05FA5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IGMP operates </a:t>
            </a:r>
            <a:r>
              <a:rPr lang="en-US" altLang="zh-CN">
                <a:solidFill>
                  <a:srgbClr val="00FFFF"/>
                </a:solidFill>
              </a:rPr>
              <a:t>locally</a:t>
            </a:r>
          </a:p>
          <a:p>
            <a:pPr lvl="1"/>
            <a:r>
              <a:rPr lang="en-US" altLang="zh-CN"/>
              <a:t>Joining a group</a:t>
            </a:r>
          </a:p>
          <a:p>
            <a:pPr lvl="1"/>
            <a:r>
              <a:rPr lang="en-US" altLang="zh-CN"/>
              <a:t>Leaving a group</a:t>
            </a:r>
          </a:p>
          <a:p>
            <a:pPr lvl="1"/>
            <a:r>
              <a:rPr lang="en-US" altLang="zh-CN"/>
              <a:t>Monitoring membership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7BEC4-78CF-4D3D-953C-E50677D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8907"/>
            <a:ext cx="9144000" cy="26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72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632FBEE-24A1-4D29-95CA-CDD45727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B723-0517-4278-A3C3-E461A965E8D2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BBCED04F-36AC-4BAD-BF66-7F6E22DAC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12.3  Multicast Routing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5A97BBEC-9D08-44C3-8F8C-38D8CB923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Objectives of multicasting</a:t>
            </a:r>
          </a:p>
          <a:p>
            <a:r>
              <a:rPr lang="en-US" altLang="zh-CN" dirty="0"/>
              <a:t>Optimal routing</a:t>
            </a:r>
          </a:p>
          <a:p>
            <a:r>
              <a:rPr lang="en-US" altLang="zh-CN" dirty="0"/>
              <a:t>Multicast forwarding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4F92003-642C-4F38-99B0-B034B870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76A9-C314-478A-A167-68440267CEC4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026F772B-350A-4C12-8547-7BA5889B0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12.3.1  Objectives of Multicasting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444C8685-AFE4-4C04-89E0-0C6FF7E24C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Every</a:t>
            </a:r>
            <a:r>
              <a:rPr lang="en-US" altLang="zh-CN">
                <a:solidFill>
                  <a:schemeClr val="folHlink"/>
                </a:solidFill>
              </a:rPr>
              <a:t> member </a:t>
            </a:r>
            <a:r>
              <a:rPr lang="en-US" altLang="zh-CN"/>
              <a:t>of the group should receive one, and </a:t>
            </a:r>
            <a:r>
              <a:rPr lang="en-US" altLang="zh-CN">
                <a:solidFill>
                  <a:schemeClr val="folHlink"/>
                </a:solidFill>
              </a:rPr>
              <a:t>only one copy</a:t>
            </a:r>
            <a:r>
              <a:rPr lang="en-US" altLang="zh-CN"/>
              <a:t> of the multicast packet</a:t>
            </a:r>
          </a:p>
          <a:p>
            <a:r>
              <a:rPr lang="en-US" altLang="zh-CN">
                <a:solidFill>
                  <a:schemeClr val="folHlink"/>
                </a:solidFill>
              </a:rPr>
              <a:t>Nonmembers</a:t>
            </a:r>
            <a:r>
              <a:rPr lang="en-US" altLang="zh-CN"/>
              <a:t> must </a:t>
            </a:r>
            <a:r>
              <a:rPr lang="en-US" altLang="zh-CN">
                <a:solidFill>
                  <a:schemeClr val="folHlink"/>
                </a:solidFill>
              </a:rPr>
              <a:t>not receive a copy</a:t>
            </a:r>
          </a:p>
          <a:p>
            <a:r>
              <a:rPr lang="en-US" altLang="zh-CN"/>
              <a:t>There must be </a:t>
            </a:r>
            <a:r>
              <a:rPr lang="en-US" altLang="zh-CN">
                <a:solidFill>
                  <a:schemeClr val="folHlink"/>
                </a:solidFill>
              </a:rPr>
              <a:t>no loops in routing</a:t>
            </a:r>
            <a:r>
              <a:rPr lang="en-US" altLang="zh-CN"/>
              <a:t>, that is, a packet must not visit a router more than once</a:t>
            </a:r>
          </a:p>
          <a:p>
            <a:r>
              <a:rPr lang="en-US" altLang="zh-CN"/>
              <a:t>The </a:t>
            </a:r>
            <a:r>
              <a:rPr lang="en-US" altLang="zh-CN">
                <a:solidFill>
                  <a:schemeClr val="folHlink"/>
                </a:solidFill>
              </a:rPr>
              <a:t>path</a:t>
            </a:r>
            <a:r>
              <a:rPr lang="en-US" altLang="zh-CN"/>
              <a:t> traveled from the source to each destination must be </a:t>
            </a:r>
            <a:r>
              <a:rPr lang="en-US" altLang="zh-CN">
                <a:solidFill>
                  <a:schemeClr val="folHlink"/>
                </a:solidFill>
              </a:rPr>
              <a:t>optimal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0E9C0B-DB75-482F-BFA3-53F0592E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0B9A-9F7A-42F1-B3E5-AD50E3181149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602AE367-529A-4437-9262-A4B84912A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12.3.</a:t>
            </a:r>
            <a:r>
              <a:rPr lang="en-US" altLang="zh-CN" sz="3600"/>
              <a:t>2</a:t>
            </a:r>
            <a:r>
              <a:rPr lang="en-US" altLang="en-US" sz="3600"/>
              <a:t>  Optimal Routing: </a:t>
            </a:r>
            <a:r>
              <a:rPr lang="en-US" altLang="zh-CN" sz="3600"/>
              <a:t>Shortest Path Trees 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46185CA4-A76C-465C-AE39-4868916A0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Shortest path tree </a:t>
            </a:r>
            <a:r>
              <a:rPr lang="en-US" altLang="zh-CN">
                <a:sym typeface="Wingdings" panose="05000000000000000000" pitchFamily="2" charset="2"/>
              </a:rPr>
              <a:t>in unicast routing</a:t>
            </a: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Each router has a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routing</a:t>
            </a:r>
            <a:r>
              <a:rPr lang="en-US" altLang="zh-CN">
                <a:sym typeface="Wingdings" panose="05000000000000000000" pitchFamily="2" charset="2"/>
              </a:rPr>
              <a:t>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table</a:t>
            </a:r>
            <a:r>
              <a:rPr lang="en-US" altLang="zh-CN">
                <a:sym typeface="Wingdings" panose="05000000000000000000" pitchFamily="2" charset="2"/>
              </a:rPr>
              <a:t> that defines a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shortest path</a:t>
            </a:r>
            <a:r>
              <a:rPr lang="en-US" altLang="zh-CN">
                <a:sym typeface="Wingdings" panose="05000000000000000000" pitchFamily="2" charset="2"/>
              </a:rPr>
              <a:t> to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possible destinations</a:t>
            </a:r>
          </a:p>
          <a:p>
            <a:pPr lvl="1"/>
            <a:r>
              <a:rPr lang="en-US" altLang="zh-CN"/>
              <a:t>Root:</a:t>
            </a:r>
            <a:r>
              <a:rPr lang="en-US" altLang="zh-CN">
                <a:sym typeface="Wingdings" panose="05000000000000000000" pitchFamily="2" charset="2"/>
              </a:rPr>
              <a:t> each </a:t>
            </a:r>
            <a:r>
              <a:rPr lang="en-US" altLang="zh-CN"/>
              <a:t>router itself</a:t>
            </a:r>
          </a:p>
          <a:p>
            <a:pPr lvl="1"/>
            <a:r>
              <a:rPr lang="en-US" altLang="zh-CN"/>
              <a:t>Leaf</a:t>
            </a:r>
            <a:r>
              <a:rPr lang="en-US" altLang="zh-CN">
                <a:sym typeface="Wingdings" panose="05000000000000000000" pitchFamily="2" charset="2"/>
              </a:rPr>
              <a:t>:  possible destinations</a:t>
            </a:r>
          </a:p>
          <a:p>
            <a:r>
              <a:rPr lang="en-US" altLang="zh-CN"/>
              <a:t>Shortest path tree </a:t>
            </a:r>
            <a:r>
              <a:rPr lang="en-US" altLang="zh-CN">
                <a:sym typeface="Wingdings" panose="05000000000000000000" pitchFamily="2" charset="2"/>
              </a:rPr>
              <a:t>in multicast routing</a:t>
            </a: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Each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involved</a:t>
            </a:r>
            <a:r>
              <a:rPr lang="en-US" altLang="zh-CN">
                <a:sym typeface="Wingdings" panose="05000000000000000000" pitchFamily="2" charset="2"/>
              </a:rPr>
              <a:t> router needs to construct a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shortest path tree</a:t>
            </a:r>
            <a:r>
              <a:rPr lang="en-US" altLang="zh-CN">
                <a:sym typeface="Wingdings" panose="05000000000000000000" pitchFamily="2" charset="2"/>
              </a:rPr>
              <a:t> for </a:t>
            </a:r>
            <a:r>
              <a:rPr lang="en-US" altLang="zh-CN">
                <a:solidFill>
                  <a:schemeClr val="folHlink"/>
                </a:solidFill>
                <a:sym typeface="Wingdings" panose="05000000000000000000" pitchFamily="2" charset="2"/>
              </a:rPr>
              <a:t>each group</a:t>
            </a: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Two types of trees: source-based, group-shared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92DB93-F28F-421D-A2DC-4E79A6FB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2091-5A69-4F3B-91D9-CFB7BE04F250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6D82416-0F3A-4D6A-837C-BC996874B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12.1  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41A9D1E-2D67-4D7C-9485-2F89A103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65551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IP Multicasting</a:t>
            </a:r>
            <a:r>
              <a:rPr lang="zh-CN" altLang="en-US" sz="2800" dirty="0"/>
              <a:t>，</a:t>
            </a:r>
            <a:r>
              <a:rPr lang="en-US" altLang="zh-CN" sz="2800" dirty="0"/>
              <a:t>IP</a:t>
            </a:r>
            <a:r>
              <a:rPr lang="zh-CN" altLang="en-US" sz="2800" dirty="0"/>
              <a:t>多播通信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09FFF9"/>
                </a:solidFill>
              </a:rPr>
              <a:t>One source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 </a:t>
            </a:r>
            <a:r>
              <a:rPr lang="en-US" altLang="zh-CN" sz="2400" dirty="0">
                <a:solidFill>
                  <a:srgbClr val="FFFF00"/>
                </a:solidFill>
                <a:sym typeface="Wingdings" panose="05000000000000000000" pitchFamily="2" charset="2"/>
              </a:rPr>
              <a:t>A group of destinations </a:t>
            </a:r>
            <a:r>
              <a:rPr lang="en-US" altLang="zh-CN" sz="2400" dirty="0">
                <a:solidFill>
                  <a:srgbClr val="09FFF9"/>
                </a:solidFill>
                <a:sym typeface="Wingdings" panose="05000000000000000000" pitchFamily="2" charset="2"/>
              </a:rPr>
              <a:t>in the Internet</a:t>
            </a:r>
            <a:endParaRPr lang="en-US" altLang="zh-CN" sz="2400" dirty="0"/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unicast		multicast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    address		 address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4CAA8-B7FF-4848-81A9-48289171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8" y="3033582"/>
            <a:ext cx="7042404" cy="38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54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5623365-2643-4F4E-86FE-61C5127D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FE42-EAF6-4AB8-88E1-EC23B0CFC603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76295A9C-BD3B-4EF8-992F-067399459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Shortest Path Tree in Unicast Routing</a:t>
            </a:r>
          </a:p>
        </p:txBody>
      </p:sp>
      <p:grpSp>
        <p:nvGrpSpPr>
          <p:cNvPr id="120838" name="Group 6">
            <a:extLst>
              <a:ext uri="{FF2B5EF4-FFF2-40B4-BE49-F238E27FC236}">
                <a16:creationId xmlns:a16="http://schemas.microsoft.com/office/drawing/2014/main" id="{E0341F15-A7BA-49C7-8A65-7E75B2C77CB0}"/>
              </a:ext>
            </a:extLst>
          </p:cNvPr>
          <p:cNvGrpSpPr>
            <a:grpSpLocks/>
          </p:cNvGrpSpPr>
          <p:nvPr/>
        </p:nvGrpSpPr>
        <p:grpSpPr bwMode="auto">
          <a:xfrm>
            <a:off x="0" y="1412875"/>
            <a:ext cx="9144000" cy="5040313"/>
            <a:chOff x="0" y="890"/>
            <a:chExt cx="5760" cy="3175"/>
          </a:xfrm>
        </p:grpSpPr>
        <p:sp>
          <p:nvSpPr>
            <p:cNvPr id="120837" name="Rectangle 5">
              <a:extLst>
                <a:ext uri="{FF2B5EF4-FFF2-40B4-BE49-F238E27FC236}">
                  <a16:creationId xmlns:a16="http://schemas.microsoft.com/office/drawing/2014/main" id="{921A56ED-7519-44FF-BE91-995D4B5F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90"/>
              <a:ext cx="5760" cy="31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20836" name="Picture 4">
              <a:extLst>
                <a:ext uri="{FF2B5EF4-FFF2-40B4-BE49-F238E27FC236}">
                  <a16:creationId xmlns:a16="http://schemas.microsoft.com/office/drawing/2014/main" id="{8584DDBD-7697-4C18-9CCC-CA93F7144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955"/>
              <a:ext cx="5654" cy="3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5623365-2643-4F4E-86FE-61C5127D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FE42-EAF6-4AB8-88E1-EC23B0CFC603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76295A9C-BD3B-4EF8-992F-067399459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Shortest Path Tree in Multicast Routing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0D2AC7-69E1-4DD2-A488-3CAC5AAD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421680"/>
            <a:ext cx="9180512" cy="5175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0734D2-494C-427E-8B27-EEDB41B4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2014284"/>
            <a:ext cx="9144000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4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灯片编号占位符 5">
            <a:extLst>
              <a:ext uri="{FF2B5EF4-FFF2-40B4-BE49-F238E27FC236}">
                <a16:creationId xmlns:a16="http://schemas.microsoft.com/office/drawing/2014/main" id="{F7023C6C-579C-422A-8243-14B5B25C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9CFF-FDC6-4C59-84B9-17BDCC212899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1C0E3D9D-73C9-47DD-B720-BC86D3B62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Source-Based Tree</a:t>
            </a:r>
          </a:p>
        </p:txBody>
      </p:sp>
      <p:sp>
        <p:nvSpPr>
          <p:cNvPr id="122886" name="Line 6">
            <a:extLst>
              <a:ext uri="{FF2B5EF4-FFF2-40B4-BE49-F238E27FC236}">
                <a16:creationId xmlns:a16="http://schemas.microsoft.com/office/drawing/2014/main" id="{44832A48-13AB-446A-9E1A-0AF64B3E4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7" name="Line 7">
            <a:extLst>
              <a:ext uri="{FF2B5EF4-FFF2-40B4-BE49-F238E27FC236}">
                <a16:creationId xmlns:a16="http://schemas.microsoft.com/office/drawing/2014/main" id="{9877577B-91AB-438B-BC62-278A1A6063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8" name="Line 8">
            <a:extLst>
              <a:ext uri="{FF2B5EF4-FFF2-40B4-BE49-F238E27FC236}">
                <a16:creationId xmlns:a16="http://schemas.microsoft.com/office/drawing/2014/main" id="{D7447391-C70C-4C09-AF10-30A3972F2E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9" name="Rectangle 9">
            <a:extLst>
              <a:ext uri="{FF2B5EF4-FFF2-40B4-BE49-F238E27FC236}">
                <a16:creationId xmlns:a16="http://schemas.microsoft.com/office/drawing/2014/main" id="{E04B9F65-1769-43D7-A8AC-926649C88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2890" name="Picture 10">
            <a:extLst>
              <a:ext uri="{FF2B5EF4-FFF2-40B4-BE49-F238E27FC236}">
                <a16:creationId xmlns:a16="http://schemas.microsoft.com/office/drawing/2014/main" id="{97F822CA-8F54-4BBC-9FF7-018ADBD1808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3" name="Picture 13">
            <a:extLst>
              <a:ext uri="{FF2B5EF4-FFF2-40B4-BE49-F238E27FC236}">
                <a16:creationId xmlns:a16="http://schemas.microsoft.com/office/drawing/2014/main" id="{00A9E451-08E2-4054-8289-3BD52D0F558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4" name="Picture 14">
            <a:extLst>
              <a:ext uri="{FF2B5EF4-FFF2-40B4-BE49-F238E27FC236}">
                <a16:creationId xmlns:a16="http://schemas.microsoft.com/office/drawing/2014/main" id="{1524BC34-892E-4212-BAF4-9C60EB89A05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5" name="Picture 15">
            <a:extLst>
              <a:ext uri="{FF2B5EF4-FFF2-40B4-BE49-F238E27FC236}">
                <a16:creationId xmlns:a16="http://schemas.microsoft.com/office/drawing/2014/main" id="{88834A38-3471-4395-8130-298C8B1F41E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896" name="Line 16">
            <a:extLst>
              <a:ext uri="{FF2B5EF4-FFF2-40B4-BE49-F238E27FC236}">
                <a16:creationId xmlns:a16="http://schemas.microsoft.com/office/drawing/2014/main" id="{2D5A839A-0279-4389-8E0B-A837FEE525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7" name="Line 17">
            <a:extLst>
              <a:ext uri="{FF2B5EF4-FFF2-40B4-BE49-F238E27FC236}">
                <a16:creationId xmlns:a16="http://schemas.microsoft.com/office/drawing/2014/main" id="{0566F62F-EF4D-4C72-A919-C842C0CCF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8" name="Line 18">
            <a:extLst>
              <a:ext uri="{FF2B5EF4-FFF2-40B4-BE49-F238E27FC236}">
                <a16:creationId xmlns:a16="http://schemas.microsoft.com/office/drawing/2014/main" id="{D5FC6605-8BED-4D49-A445-B685544D0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9" name="Rectangle 19">
            <a:extLst>
              <a:ext uri="{FF2B5EF4-FFF2-40B4-BE49-F238E27FC236}">
                <a16:creationId xmlns:a16="http://schemas.microsoft.com/office/drawing/2014/main" id="{A8B47B01-3429-4905-A73A-CC095B767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2900" name="Group 20">
            <a:extLst>
              <a:ext uri="{FF2B5EF4-FFF2-40B4-BE49-F238E27FC236}">
                <a16:creationId xmlns:a16="http://schemas.microsoft.com/office/drawing/2014/main" id="{48D0A896-A6D7-499B-B29A-18724D4B43A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2901" name="Line 21">
              <a:extLst>
                <a:ext uri="{FF2B5EF4-FFF2-40B4-BE49-F238E27FC236}">
                  <a16:creationId xmlns:a16="http://schemas.microsoft.com/office/drawing/2014/main" id="{2E308775-B199-446D-9103-D6A17790B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2" name="Line 22">
              <a:extLst>
                <a:ext uri="{FF2B5EF4-FFF2-40B4-BE49-F238E27FC236}">
                  <a16:creationId xmlns:a16="http://schemas.microsoft.com/office/drawing/2014/main" id="{2CC88FAC-9BEA-4EAA-85B6-DFFB2009E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3" name="Line 23">
              <a:extLst>
                <a:ext uri="{FF2B5EF4-FFF2-40B4-BE49-F238E27FC236}">
                  <a16:creationId xmlns:a16="http://schemas.microsoft.com/office/drawing/2014/main" id="{3F272AC4-9A5E-43D5-8229-25D07915A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04" name="Rectangle 24">
            <a:extLst>
              <a:ext uri="{FF2B5EF4-FFF2-40B4-BE49-F238E27FC236}">
                <a16:creationId xmlns:a16="http://schemas.microsoft.com/office/drawing/2014/main" id="{6D37EBF2-C2A7-48BA-A300-38E53EE1A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2905" name="Group 25">
            <a:extLst>
              <a:ext uri="{FF2B5EF4-FFF2-40B4-BE49-F238E27FC236}">
                <a16:creationId xmlns:a16="http://schemas.microsoft.com/office/drawing/2014/main" id="{3D0F3DC6-7F3F-41A5-AE4A-A990CE8B7689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2906" name="Line 26">
              <a:extLst>
                <a:ext uri="{FF2B5EF4-FFF2-40B4-BE49-F238E27FC236}">
                  <a16:creationId xmlns:a16="http://schemas.microsoft.com/office/drawing/2014/main" id="{1BD08F3B-9B84-4B8C-B4B4-890DA9C4D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7" name="Line 27">
              <a:extLst>
                <a:ext uri="{FF2B5EF4-FFF2-40B4-BE49-F238E27FC236}">
                  <a16:creationId xmlns:a16="http://schemas.microsoft.com/office/drawing/2014/main" id="{D58270BA-F300-4C5B-89BA-DADFCB7C5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8" name="Line 28">
              <a:extLst>
                <a:ext uri="{FF2B5EF4-FFF2-40B4-BE49-F238E27FC236}">
                  <a16:creationId xmlns:a16="http://schemas.microsoft.com/office/drawing/2014/main" id="{80604710-EFF0-4147-B46D-17E8181498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09" name="Line 29">
            <a:extLst>
              <a:ext uri="{FF2B5EF4-FFF2-40B4-BE49-F238E27FC236}">
                <a16:creationId xmlns:a16="http://schemas.microsoft.com/office/drawing/2014/main" id="{A4401D47-47DC-4AB9-911E-2C807A7B77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10" name="Line 30">
            <a:extLst>
              <a:ext uri="{FF2B5EF4-FFF2-40B4-BE49-F238E27FC236}">
                <a16:creationId xmlns:a16="http://schemas.microsoft.com/office/drawing/2014/main" id="{CA16DBCF-431F-44EC-AEF7-A70240E59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11" name="Text Box 31">
            <a:extLst>
              <a:ext uri="{FF2B5EF4-FFF2-40B4-BE49-F238E27FC236}">
                <a16:creationId xmlns:a16="http://schemas.microsoft.com/office/drawing/2014/main" id="{71EAC97A-77D0-42C2-BD4B-9F9B61DF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2912" name="Text Box 32">
            <a:extLst>
              <a:ext uri="{FF2B5EF4-FFF2-40B4-BE49-F238E27FC236}">
                <a16:creationId xmlns:a16="http://schemas.microsoft.com/office/drawing/2014/main" id="{D056EB37-5EBE-489A-9873-B982D2112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2913" name="Text Box 33">
            <a:extLst>
              <a:ext uri="{FF2B5EF4-FFF2-40B4-BE49-F238E27FC236}">
                <a16:creationId xmlns:a16="http://schemas.microsoft.com/office/drawing/2014/main" id="{9F4520E3-1441-4215-97F8-AED15BDEE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2914" name="Text Box 34">
            <a:extLst>
              <a:ext uri="{FF2B5EF4-FFF2-40B4-BE49-F238E27FC236}">
                <a16:creationId xmlns:a16="http://schemas.microsoft.com/office/drawing/2014/main" id="{A2EFF0B4-6B57-48F8-9838-6DD7389B4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2917" name="Text Box 37">
            <a:extLst>
              <a:ext uri="{FF2B5EF4-FFF2-40B4-BE49-F238E27FC236}">
                <a16:creationId xmlns:a16="http://schemas.microsoft.com/office/drawing/2014/main" id="{CFBA86D5-6451-4151-BF89-0841335D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2918" name="Text Box 38">
            <a:extLst>
              <a:ext uri="{FF2B5EF4-FFF2-40B4-BE49-F238E27FC236}">
                <a16:creationId xmlns:a16="http://schemas.microsoft.com/office/drawing/2014/main" id="{80538255-B753-4DCA-BFF6-1708C3B02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2919" name="Text Box 39">
            <a:extLst>
              <a:ext uri="{FF2B5EF4-FFF2-40B4-BE49-F238E27FC236}">
                <a16:creationId xmlns:a16="http://schemas.microsoft.com/office/drawing/2014/main" id="{BBEF0745-D53B-4EA8-842C-8D9D9FD63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sp>
        <p:nvSpPr>
          <p:cNvPr id="122920" name="Text Box 40">
            <a:extLst>
              <a:ext uri="{FF2B5EF4-FFF2-40B4-BE49-F238E27FC236}">
                <a16:creationId xmlns:a16="http://schemas.microsoft.com/office/drawing/2014/main" id="{A406D2F6-13FB-4B6B-90BA-8AD000767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258888"/>
            <a:ext cx="38877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224.1.1.1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grpSp>
        <p:nvGrpSpPr>
          <p:cNvPr id="122967" name="Group 87">
            <a:extLst>
              <a:ext uri="{FF2B5EF4-FFF2-40B4-BE49-F238E27FC236}">
                <a16:creationId xmlns:a16="http://schemas.microsoft.com/office/drawing/2014/main" id="{972046D3-2FAF-4041-9D15-4EA1D15C3523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1412875"/>
            <a:ext cx="3101975" cy="3240088"/>
            <a:chOff x="3787" y="890"/>
            <a:chExt cx="1954" cy="2041"/>
          </a:xfrm>
        </p:grpSpPr>
        <p:grpSp>
          <p:nvGrpSpPr>
            <p:cNvPr id="122965" name="Group 85">
              <a:extLst>
                <a:ext uri="{FF2B5EF4-FFF2-40B4-BE49-F238E27FC236}">
                  <a16:creationId xmlns:a16="http://schemas.microsoft.com/office/drawing/2014/main" id="{B820DC69-840F-4625-9581-33C471A02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8" y="1128"/>
              <a:ext cx="721" cy="1803"/>
              <a:chOff x="4558" y="1128"/>
              <a:chExt cx="721" cy="1803"/>
            </a:xfrm>
          </p:grpSpPr>
          <p:sp>
            <p:nvSpPr>
              <p:cNvPr id="122923" name="Text Box 43">
                <a:extLst>
                  <a:ext uri="{FF2B5EF4-FFF2-40B4-BE49-F238E27FC236}">
                    <a16:creationId xmlns:a16="http://schemas.microsoft.com/office/drawing/2014/main" id="{A84288A1-89EF-40B7-915F-EAEBF4AF3B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0" y="1490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rgbClr val="00FFFF"/>
                    </a:solidFill>
                    <a:effectLst/>
                  </a:rPr>
                  <a:t>R1</a:t>
                </a:r>
                <a:endParaRPr kumimoji="1" lang="en-US" altLang="zh-CN" sz="2600" baseline="-25000">
                  <a:solidFill>
                    <a:srgbClr val="00FFFF"/>
                  </a:solidFill>
                  <a:effectLst/>
                </a:endParaRPr>
              </a:p>
            </p:txBody>
          </p:sp>
          <p:sp>
            <p:nvSpPr>
              <p:cNvPr id="122924" name="Text Box 44">
                <a:extLst>
                  <a:ext uri="{FF2B5EF4-FFF2-40B4-BE49-F238E27FC236}">
                    <a16:creationId xmlns:a16="http://schemas.microsoft.com/office/drawing/2014/main" id="{1A66140B-EEB7-403C-BF04-9F6D43A53B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7" y="2216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rgbClr val="00FFFF"/>
                    </a:solidFill>
                    <a:effectLst/>
                  </a:rPr>
                  <a:t>R5</a:t>
                </a:r>
                <a:endParaRPr kumimoji="1" lang="en-US" altLang="zh-CN" sz="2600" baseline="-25000">
                  <a:solidFill>
                    <a:srgbClr val="00FFFF"/>
                  </a:solidFill>
                  <a:effectLst/>
                </a:endParaRPr>
              </a:p>
            </p:txBody>
          </p:sp>
          <p:sp>
            <p:nvSpPr>
              <p:cNvPr id="122925" name="Text Box 45">
                <a:extLst>
                  <a:ext uri="{FF2B5EF4-FFF2-40B4-BE49-F238E27FC236}">
                    <a16:creationId xmlns:a16="http://schemas.microsoft.com/office/drawing/2014/main" id="{E2804B9F-5C7C-4600-B9C9-0968725A69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0" y="1839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rgbClr val="00FFFF"/>
                    </a:solidFill>
                    <a:effectLst/>
                  </a:rPr>
                  <a:t>R3</a:t>
                </a:r>
                <a:endParaRPr kumimoji="1" lang="en-US" altLang="zh-CN" sz="2600" baseline="-25000">
                  <a:solidFill>
                    <a:srgbClr val="00FFFF"/>
                  </a:solidFill>
                  <a:effectLst/>
                </a:endParaRPr>
              </a:p>
            </p:txBody>
          </p:sp>
          <p:grpSp>
            <p:nvGrpSpPr>
              <p:cNvPr id="122953" name="Group 73">
                <a:extLst>
                  <a:ext uri="{FF2B5EF4-FFF2-40B4-BE49-F238E27FC236}">
                    <a16:creationId xmlns:a16="http://schemas.microsoft.com/office/drawing/2014/main" id="{6F0BE4CC-1792-4AAE-A447-A0951ABD95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8" y="1128"/>
                <a:ext cx="677" cy="1803"/>
                <a:chOff x="4558" y="1128"/>
                <a:chExt cx="677" cy="1803"/>
              </a:xfrm>
            </p:grpSpPr>
            <p:sp>
              <p:nvSpPr>
                <p:cNvPr id="122922" name="Text Box 42">
                  <a:extLst>
                    <a:ext uri="{FF2B5EF4-FFF2-40B4-BE49-F238E27FC236}">
                      <a16:creationId xmlns:a16="http://schemas.microsoft.com/office/drawing/2014/main" id="{0D9AE2B4-3C23-46A8-8881-E1A0A3984D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5" y="1128"/>
                  <a:ext cx="24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rgbClr val="00FFFF"/>
                      </a:solidFill>
                      <a:effectLst/>
                    </a:rPr>
                    <a:t>A</a:t>
                  </a:r>
                  <a:endParaRPr kumimoji="1" lang="en-US" altLang="zh-CN" sz="2600" baseline="-25000">
                    <a:solidFill>
                      <a:srgbClr val="00FFFF"/>
                    </a:solidFill>
                    <a:effectLst/>
                  </a:endParaRPr>
                </a:p>
              </p:txBody>
            </p:sp>
            <p:sp>
              <p:nvSpPr>
                <p:cNvPr id="122926" name="Text Box 46">
                  <a:extLst>
                    <a:ext uri="{FF2B5EF4-FFF2-40B4-BE49-F238E27FC236}">
                      <a16:creationId xmlns:a16="http://schemas.microsoft.com/office/drawing/2014/main" id="{4CED4678-CC6C-4396-9120-DFB190E6FC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58" y="2216"/>
                  <a:ext cx="24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rgbClr val="00FFFF"/>
                      </a:solidFill>
                      <a:effectLst/>
                    </a:rPr>
                    <a:t>B</a:t>
                  </a:r>
                  <a:endParaRPr kumimoji="1" lang="en-US" altLang="zh-CN" sz="2600" baseline="-25000">
                    <a:solidFill>
                      <a:srgbClr val="00FFFF"/>
                    </a:solidFill>
                    <a:effectLst/>
                  </a:endParaRPr>
                </a:p>
              </p:txBody>
            </p:sp>
            <p:sp>
              <p:nvSpPr>
                <p:cNvPr id="122927" name="Text Box 47">
                  <a:extLst>
                    <a:ext uri="{FF2B5EF4-FFF2-40B4-BE49-F238E27FC236}">
                      <a16:creationId xmlns:a16="http://schemas.microsoft.com/office/drawing/2014/main" id="{649442DB-3512-4832-9917-9A2E918FE5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98" y="2623"/>
                  <a:ext cx="237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rgbClr val="00FFFF"/>
                      </a:solidFill>
                      <a:effectLst/>
                    </a:rPr>
                    <a:t>C</a:t>
                  </a:r>
                  <a:endParaRPr kumimoji="1" lang="en-US" altLang="zh-CN" sz="2600" baseline="-25000">
                    <a:solidFill>
                      <a:srgbClr val="00FFFF"/>
                    </a:solidFill>
                    <a:effectLst/>
                  </a:endParaRPr>
                </a:p>
              </p:txBody>
            </p:sp>
            <p:sp>
              <p:nvSpPr>
                <p:cNvPr id="122928" name="Line 48">
                  <a:extLst>
                    <a:ext uri="{FF2B5EF4-FFF2-40B4-BE49-F238E27FC236}">
                      <a16:creationId xmlns:a16="http://schemas.microsoft.com/office/drawing/2014/main" id="{FAEA6850-558C-41A2-A02D-01303508FC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2" y="138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2929" name="Group 49">
                  <a:extLst>
                    <a:ext uri="{FF2B5EF4-FFF2-40B4-BE49-F238E27FC236}">
                      <a16:creationId xmlns:a16="http://schemas.microsoft.com/office/drawing/2014/main" id="{BA0E2F8C-3F90-4889-AC5E-A29290DC88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56" y="2117"/>
                  <a:ext cx="432" cy="144"/>
                  <a:chOff x="4704" y="3216"/>
                  <a:chExt cx="432" cy="192"/>
                </a:xfrm>
              </p:grpSpPr>
              <p:sp>
                <p:nvSpPr>
                  <p:cNvPr id="122930" name="Line 50">
                    <a:extLst>
                      <a:ext uri="{FF2B5EF4-FFF2-40B4-BE49-F238E27FC236}">
                        <a16:creationId xmlns:a16="http://schemas.microsoft.com/office/drawing/2014/main" id="{B9E86C52-D8D8-4BAC-9C29-9ED6CEBC51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4" y="3216"/>
                    <a:ext cx="96" cy="192"/>
                  </a:xfrm>
                  <a:prstGeom prst="line">
                    <a:avLst/>
                  </a:prstGeom>
                  <a:noFill/>
                  <a:ln w="38100">
                    <a:solidFill>
                      <a:srgbClr val="00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31" name="Line 51">
                    <a:extLst>
                      <a:ext uri="{FF2B5EF4-FFF2-40B4-BE49-F238E27FC236}">
                        <a16:creationId xmlns:a16="http://schemas.microsoft.com/office/drawing/2014/main" id="{AC3A736B-4556-4CD3-87F0-F6AB9C2516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40" y="3216"/>
                    <a:ext cx="96" cy="192"/>
                  </a:xfrm>
                  <a:prstGeom prst="line">
                    <a:avLst/>
                  </a:prstGeom>
                  <a:noFill/>
                  <a:ln w="38100">
                    <a:solidFill>
                      <a:srgbClr val="00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2932" name="Line 52">
                  <a:extLst>
                    <a:ext uri="{FF2B5EF4-FFF2-40B4-BE49-F238E27FC236}">
                      <a16:creationId xmlns:a16="http://schemas.microsoft.com/office/drawing/2014/main" id="{F28AAD98-ABA9-479C-B29F-EDC795B1C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6" y="2500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933" name="Line 53">
                  <a:extLst>
                    <a:ext uri="{FF2B5EF4-FFF2-40B4-BE49-F238E27FC236}">
                      <a16:creationId xmlns:a16="http://schemas.microsoft.com/office/drawing/2014/main" id="{A42283D1-C717-4987-89A8-32167425B1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7" y="1753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2951" name="Text Box 71">
              <a:extLst>
                <a:ext uri="{FF2B5EF4-FFF2-40B4-BE49-F238E27FC236}">
                  <a16:creationId xmlns:a16="http://schemas.microsoft.com/office/drawing/2014/main" id="{29AFDF73-4A37-4921-859C-684ED8D56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890"/>
              <a:ext cx="19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(192.1.1.1, 224.1.1.1)</a:t>
              </a:r>
            </a:p>
          </p:txBody>
        </p:sp>
      </p:grpSp>
      <p:grpSp>
        <p:nvGrpSpPr>
          <p:cNvPr id="122968" name="Group 88">
            <a:extLst>
              <a:ext uri="{FF2B5EF4-FFF2-40B4-BE49-F238E27FC236}">
                <a16:creationId xmlns:a16="http://schemas.microsoft.com/office/drawing/2014/main" id="{83E90A0A-D8EB-409E-AC9A-AA3B439E49C9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3860800"/>
            <a:ext cx="3101975" cy="2617788"/>
            <a:chOff x="3061" y="2432"/>
            <a:chExt cx="1954" cy="1649"/>
          </a:xfrm>
        </p:grpSpPr>
        <p:grpSp>
          <p:nvGrpSpPr>
            <p:cNvPr id="122966" name="Group 86">
              <a:extLst>
                <a:ext uri="{FF2B5EF4-FFF2-40B4-BE49-F238E27FC236}">
                  <a16:creationId xmlns:a16="http://schemas.microsoft.com/office/drawing/2014/main" id="{1FE8B24A-8FC3-4126-A3A7-CE93AB8546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2432"/>
              <a:ext cx="856" cy="1406"/>
              <a:chOff x="3606" y="2432"/>
              <a:chExt cx="856" cy="1406"/>
            </a:xfrm>
          </p:grpSpPr>
          <p:sp>
            <p:nvSpPr>
              <p:cNvPr id="122935" name="Text Box 55">
                <a:extLst>
                  <a:ext uri="{FF2B5EF4-FFF2-40B4-BE49-F238E27FC236}">
                    <a16:creationId xmlns:a16="http://schemas.microsoft.com/office/drawing/2014/main" id="{640A5BF2-A0FD-473B-B6A4-D7E05BDA0A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0" y="3145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chemeClr val="folHlink"/>
                    </a:solidFill>
                    <a:effectLst/>
                  </a:rPr>
                  <a:t>R5</a:t>
                </a:r>
                <a:endParaRPr kumimoji="1" lang="en-US" altLang="zh-CN" sz="2600" baseline="-25000">
                  <a:solidFill>
                    <a:schemeClr val="folHlink"/>
                  </a:solidFill>
                  <a:effectLst/>
                </a:endParaRPr>
              </a:p>
            </p:txBody>
          </p:sp>
          <p:sp>
            <p:nvSpPr>
              <p:cNvPr id="122936" name="Text Box 56">
                <a:extLst>
                  <a:ext uri="{FF2B5EF4-FFF2-40B4-BE49-F238E27FC236}">
                    <a16:creationId xmlns:a16="http://schemas.microsoft.com/office/drawing/2014/main" id="{B5B8E25C-2838-4372-AD8E-655B662481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" y="2795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chemeClr val="folHlink"/>
                    </a:solidFill>
                    <a:effectLst/>
                  </a:rPr>
                  <a:t>R3</a:t>
                </a:r>
                <a:endParaRPr kumimoji="1" lang="en-US" altLang="zh-CN" sz="2600" baseline="-25000">
                  <a:solidFill>
                    <a:schemeClr val="folHlink"/>
                  </a:solidFill>
                  <a:effectLst/>
                </a:endParaRPr>
              </a:p>
            </p:txBody>
          </p:sp>
          <p:sp>
            <p:nvSpPr>
              <p:cNvPr id="122937" name="Text Box 57">
                <a:extLst>
                  <a:ext uri="{FF2B5EF4-FFF2-40B4-BE49-F238E27FC236}">
                    <a16:creationId xmlns:a16="http://schemas.microsoft.com/office/drawing/2014/main" id="{8B9B2378-8DBA-42FD-B682-822F4B6F8B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6" y="3145"/>
                <a:ext cx="372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600">
                    <a:solidFill>
                      <a:schemeClr val="folHlink"/>
                    </a:solidFill>
                    <a:effectLst/>
                  </a:rPr>
                  <a:t>R1</a:t>
                </a:r>
                <a:endParaRPr kumimoji="1" lang="en-US" altLang="zh-CN" sz="2600" baseline="-25000">
                  <a:solidFill>
                    <a:schemeClr val="folHlink"/>
                  </a:solidFill>
                  <a:effectLst/>
                </a:endParaRPr>
              </a:p>
            </p:txBody>
          </p:sp>
          <p:grpSp>
            <p:nvGrpSpPr>
              <p:cNvPr id="122954" name="Group 74">
                <a:extLst>
                  <a:ext uri="{FF2B5EF4-FFF2-40B4-BE49-F238E27FC236}">
                    <a16:creationId xmlns:a16="http://schemas.microsoft.com/office/drawing/2014/main" id="{C91BC3A3-074C-4672-9FA0-0F19DAD0C1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2" y="2432"/>
                <a:ext cx="756" cy="1406"/>
                <a:chOff x="3652" y="2432"/>
                <a:chExt cx="756" cy="1406"/>
              </a:xfrm>
            </p:grpSpPr>
            <p:sp>
              <p:nvSpPr>
                <p:cNvPr id="122934" name="Text Box 54">
                  <a:extLst>
                    <a:ext uri="{FF2B5EF4-FFF2-40B4-BE49-F238E27FC236}">
                      <a16:creationId xmlns:a16="http://schemas.microsoft.com/office/drawing/2014/main" id="{8770ED9B-F10D-4DDC-A677-EA9F4FD0CB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4" y="2432"/>
                  <a:ext cx="24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chemeClr val="folHlink"/>
                      </a:solidFill>
                      <a:effectLst/>
                    </a:rPr>
                    <a:t>B</a:t>
                  </a:r>
                  <a:endParaRPr kumimoji="1" lang="en-US" altLang="zh-CN" sz="2600" baseline="-25000">
                    <a:solidFill>
                      <a:schemeClr val="folHlink"/>
                    </a:solidFill>
                    <a:effectLst/>
                  </a:endParaRPr>
                </a:p>
              </p:txBody>
            </p:sp>
            <p:sp>
              <p:nvSpPr>
                <p:cNvPr id="122938" name="Text Box 58">
                  <a:extLst>
                    <a:ext uri="{FF2B5EF4-FFF2-40B4-BE49-F238E27FC236}">
                      <a16:creationId xmlns:a16="http://schemas.microsoft.com/office/drawing/2014/main" id="{E41690AF-E566-4D58-B23C-652F843A38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1" y="3527"/>
                  <a:ext cx="237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chemeClr val="folHlink"/>
                      </a:solidFill>
                      <a:effectLst/>
                    </a:rPr>
                    <a:t>C</a:t>
                  </a:r>
                  <a:endParaRPr kumimoji="1" lang="en-US" altLang="zh-CN" sz="2600" baseline="-25000">
                    <a:solidFill>
                      <a:schemeClr val="folHlink"/>
                    </a:solidFill>
                    <a:effectLst/>
                  </a:endParaRPr>
                </a:p>
              </p:txBody>
            </p:sp>
            <p:grpSp>
              <p:nvGrpSpPr>
                <p:cNvPr id="122939" name="Group 59">
                  <a:extLst>
                    <a:ext uri="{FF2B5EF4-FFF2-40B4-BE49-F238E27FC236}">
                      <a16:creationId xmlns:a16="http://schemas.microsoft.com/office/drawing/2014/main" id="{848A3742-C1AA-4A15-8ED4-E942063ECB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86" y="3059"/>
                  <a:ext cx="432" cy="144"/>
                  <a:chOff x="4704" y="3216"/>
                  <a:chExt cx="432" cy="192"/>
                </a:xfrm>
              </p:grpSpPr>
              <p:sp>
                <p:nvSpPr>
                  <p:cNvPr id="122940" name="Line 60">
                    <a:extLst>
                      <a:ext uri="{FF2B5EF4-FFF2-40B4-BE49-F238E27FC236}">
                        <a16:creationId xmlns:a16="http://schemas.microsoft.com/office/drawing/2014/main" id="{721C87DD-639D-43F6-9450-2C8D15149D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4" y="3216"/>
                    <a:ext cx="96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941" name="Line 61">
                    <a:extLst>
                      <a:ext uri="{FF2B5EF4-FFF2-40B4-BE49-F238E27FC236}">
                        <a16:creationId xmlns:a16="http://schemas.microsoft.com/office/drawing/2014/main" id="{EFC9CA95-C686-47A0-9795-C94EF77FFB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40" y="3216"/>
                    <a:ext cx="96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2942" name="Line 62">
                  <a:extLst>
                    <a:ext uri="{FF2B5EF4-FFF2-40B4-BE49-F238E27FC236}">
                      <a16:creationId xmlns:a16="http://schemas.microsoft.com/office/drawing/2014/main" id="{B68027EF-20CA-471D-91DF-B986A19DBE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2" y="3430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943" name="Line 63">
                  <a:extLst>
                    <a:ext uri="{FF2B5EF4-FFF2-40B4-BE49-F238E27FC236}">
                      <a16:creationId xmlns:a16="http://schemas.microsoft.com/office/drawing/2014/main" id="{052EC7A0-D1C5-4918-AD70-9565518610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69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944" name="Text Box 64">
                  <a:extLst>
                    <a:ext uri="{FF2B5EF4-FFF2-40B4-BE49-F238E27FC236}">
                      <a16:creationId xmlns:a16="http://schemas.microsoft.com/office/drawing/2014/main" id="{01417ABA-B59F-43BA-957B-07F9B967D5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52" y="3530"/>
                  <a:ext cx="242" cy="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600">
                      <a:solidFill>
                        <a:schemeClr val="folHlink"/>
                      </a:solidFill>
                      <a:effectLst/>
                    </a:rPr>
                    <a:t>A</a:t>
                  </a:r>
                  <a:endParaRPr kumimoji="1" lang="en-US" altLang="zh-CN" sz="2600" baseline="-25000">
                    <a:solidFill>
                      <a:schemeClr val="folHlink"/>
                    </a:solidFill>
                    <a:effectLst/>
                  </a:endParaRPr>
                </a:p>
              </p:txBody>
            </p:sp>
            <p:sp>
              <p:nvSpPr>
                <p:cNvPr id="122945" name="Line 65">
                  <a:extLst>
                    <a:ext uri="{FF2B5EF4-FFF2-40B4-BE49-F238E27FC236}">
                      <a16:creationId xmlns:a16="http://schemas.microsoft.com/office/drawing/2014/main" id="{BA63DF9D-E274-48EF-A90F-42E3191F3B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67" y="3430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2952" name="Text Box 72">
              <a:extLst>
                <a:ext uri="{FF2B5EF4-FFF2-40B4-BE49-F238E27FC236}">
                  <a16:creationId xmlns:a16="http://schemas.microsoft.com/office/drawing/2014/main" id="{F97D13C5-A1E6-4F92-90B4-9BF714D2A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3793"/>
              <a:ext cx="19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(192.1.1.2, 224.1.1.1)</a:t>
              </a:r>
            </a:p>
          </p:txBody>
        </p:sp>
      </p:grpSp>
      <p:sp>
        <p:nvSpPr>
          <p:cNvPr id="122955" name="Line 75">
            <a:extLst>
              <a:ext uri="{FF2B5EF4-FFF2-40B4-BE49-F238E27FC236}">
                <a16:creationId xmlns:a16="http://schemas.microsoft.com/office/drawing/2014/main" id="{99DB6C9D-12BC-46FC-9839-CC7FB8497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349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6" name="Line 76">
            <a:extLst>
              <a:ext uri="{FF2B5EF4-FFF2-40B4-BE49-F238E27FC236}">
                <a16:creationId xmlns:a16="http://schemas.microsoft.com/office/drawing/2014/main" id="{48243418-7F6A-473F-813E-AB8E98A72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3500438"/>
            <a:ext cx="0" cy="360362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7" name="Line 77">
            <a:extLst>
              <a:ext uri="{FF2B5EF4-FFF2-40B4-BE49-F238E27FC236}">
                <a16:creationId xmlns:a16="http://schemas.microsoft.com/office/drawing/2014/main" id="{500E4586-1BBF-4AC6-9A3A-84BFA2865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8" name="Line 78">
            <a:extLst>
              <a:ext uri="{FF2B5EF4-FFF2-40B4-BE49-F238E27FC236}">
                <a16:creationId xmlns:a16="http://schemas.microsoft.com/office/drawing/2014/main" id="{7E098FA8-69C8-4AF8-9F74-F0B61A842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9" name="Line 79">
            <a:extLst>
              <a:ext uri="{FF2B5EF4-FFF2-40B4-BE49-F238E27FC236}">
                <a16:creationId xmlns:a16="http://schemas.microsoft.com/office/drawing/2014/main" id="{EA599330-C727-4438-B36F-2C6226081FC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682206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0" name="Line 80">
            <a:extLst>
              <a:ext uri="{FF2B5EF4-FFF2-40B4-BE49-F238E27FC236}">
                <a16:creationId xmlns:a16="http://schemas.microsoft.com/office/drawing/2014/main" id="{DCEF71E5-BA92-4E53-99BE-8F62A2708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9250" y="4508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1" name="Line 81">
            <a:extLst>
              <a:ext uri="{FF2B5EF4-FFF2-40B4-BE49-F238E27FC236}">
                <a16:creationId xmlns:a16="http://schemas.microsoft.com/office/drawing/2014/main" id="{6D624F8F-DD62-47BE-AA8A-09FBE79618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9250" y="2349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2" name="Line 82">
            <a:extLst>
              <a:ext uri="{FF2B5EF4-FFF2-40B4-BE49-F238E27FC236}">
                <a16:creationId xmlns:a16="http://schemas.microsoft.com/office/drawing/2014/main" id="{4C56CEE8-449D-47E8-88A8-0DE02020A8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9250" y="3500438"/>
            <a:ext cx="0" cy="36036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3" name="Line 83">
            <a:extLst>
              <a:ext uri="{FF2B5EF4-FFF2-40B4-BE49-F238E27FC236}">
                <a16:creationId xmlns:a16="http://schemas.microsoft.com/office/drawing/2014/main" id="{B2A48D2D-CAA5-4927-B5FC-B71B4FE0E3A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969544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4" name="Line 84">
            <a:extLst>
              <a:ext uri="{FF2B5EF4-FFF2-40B4-BE49-F238E27FC236}">
                <a16:creationId xmlns:a16="http://schemas.microsoft.com/office/drawing/2014/main" id="{03553D28-09FF-4DB4-91F1-A7794C4691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4508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2891" name="Picture 11">
            <a:extLst>
              <a:ext uri="{FF2B5EF4-FFF2-40B4-BE49-F238E27FC236}">
                <a16:creationId xmlns:a16="http://schemas.microsoft.com/office/drawing/2014/main" id="{F6A9BD72-136A-4608-B726-35716836903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2" name="Picture 12">
            <a:extLst>
              <a:ext uri="{FF2B5EF4-FFF2-40B4-BE49-F238E27FC236}">
                <a16:creationId xmlns:a16="http://schemas.microsoft.com/office/drawing/2014/main" id="{3512394B-4D53-4EA9-8255-225DBB4B6A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5" name="Text Box 35">
            <a:extLst>
              <a:ext uri="{FF2B5EF4-FFF2-40B4-BE49-F238E27FC236}">
                <a16:creationId xmlns:a16="http://schemas.microsoft.com/office/drawing/2014/main" id="{DD6CC483-44C3-432F-A95A-BB901E50F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2916" name="Text Box 36">
            <a:extLst>
              <a:ext uri="{FF2B5EF4-FFF2-40B4-BE49-F238E27FC236}">
                <a16:creationId xmlns:a16="http://schemas.microsoft.com/office/drawing/2014/main" id="{C2D5FC7F-57FB-4A8D-866B-BF2E0A64B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66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2C855BA-A4CA-414F-8995-3B55CD60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8DE6-A4EF-4F69-9159-98940E80C8E0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7B24C1DA-2D27-44AD-9AD7-75F07C741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Discuss: (S, G)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77196A4E-295D-4B11-8B92-5713AC5844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（</a:t>
            </a:r>
            <a:r>
              <a:rPr lang="en-US" altLang="zh-CN"/>
              <a:t>S, G</a:t>
            </a:r>
            <a:r>
              <a:rPr lang="zh-CN" altLang="en-US"/>
              <a:t>）：最短路径树（</a:t>
            </a:r>
            <a:r>
              <a:rPr lang="en-US" altLang="zh-CN"/>
              <a:t>SPT</a:t>
            </a:r>
            <a:r>
              <a:rPr lang="zh-CN" altLang="en-US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树根：多播组</a:t>
            </a:r>
            <a:r>
              <a:rPr lang="en-US" altLang="zh-CN"/>
              <a:t>G</a:t>
            </a:r>
            <a:r>
              <a:rPr lang="zh-CN" altLang="en-US"/>
              <a:t>的信息源（</a:t>
            </a:r>
            <a:r>
              <a:rPr lang="en-US" altLang="zh-CN"/>
              <a:t>S</a:t>
            </a:r>
            <a:r>
              <a:rPr lang="zh-CN" altLang="en-US"/>
              <a:t>）</a:t>
            </a:r>
          </a:p>
          <a:p>
            <a:pPr lvl="2">
              <a:lnSpc>
                <a:spcPct val="90000"/>
              </a:lnSpc>
            </a:pPr>
            <a:r>
              <a:rPr lang="zh-CN" altLang="en-US"/>
              <a:t>在具体的多播路由协议中，</a:t>
            </a:r>
            <a:r>
              <a:rPr lang="en-US" altLang="zh-CN">
                <a:solidFill>
                  <a:srgbClr val="66FFFF"/>
                </a:solidFill>
              </a:rPr>
              <a:t>S</a:t>
            </a:r>
            <a:r>
              <a:rPr lang="zh-CN" altLang="en-US">
                <a:solidFill>
                  <a:srgbClr val="66FFFF"/>
                </a:solidFill>
              </a:rPr>
              <a:t>通常指源子网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树叶：多播组</a:t>
            </a:r>
            <a:r>
              <a:rPr lang="en-US" altLang="zh-CN"/>
              <a:t>G</a:t>
            </a:r>
            <a:r>
              <a:rPr lang="zh-CN" altLang="en-US"/>
              <a:t>的接收成员</a:t>
            </a:r>
          </a:p>
          <a:p>
            <a:pPr>
              <a:lnSpc>
                <a:spcPct val="90000"/>
              </a:lnSpc>
            </a:pPr>
            <a:r>
              <a:rPr lang="zh-CN" altLang="en-US"/>
              <a:t>（</a:t>
            </a:r>
            <a:r>
              <a:rPr lang="en-US" altLang="zh-CN"/>
              <a:t>S, G</a:t>
            </a:r>
            <a:r>
              <a:rPr lang="zh-CN" altLang="en-US"/>
              <a:t>）是单向树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多播信息流只能沿树的下行方向传播</a:t>
            </a:r>
          </a:p>
          <a:p>
            <a:pPr>
              <a:lnSpc>
                <a:spcPct val="90000"/>
              </a:lnSpc>
            </a:pPr>
            <a:r>
              <a:rPr lang="zh-CN" altLang="en-US"/>
              <a:t>典型的多播路由协议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DVMRP</a:t>
            </a:r>
            <a:r>
              <a:rPr lang="zh-CN" altLang="en-US"/>
              <a:t>：单播</a:t>
            </a:r>
            <a:r>
              <a:rPr lang="en-US" altLang="zh-CN"/>
              <a:t>D-V</a:t>
            </a:r>
            <a:r>
              <a:rPr lang="zh-CN" altLang="en-US"/>
              <a:t>路由选择的扩展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MOSPF</a:t>
            </a:r>
            <a:r>
              <a:rPr lang="zh-CN" altLang="en-US"/>
              <a:t>：单播</a:t>
            </a:r>
            <a:r>
              <a:rPr lang="en-US" altLang="zh-CN"/>
              <a:t>L-S</a:t>
            </a:r>
            <a:r>
              <a:rPr lang="zh-CN" altLang="en-US"/>
              <a:t>路由选择的扩展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PIM-DM</a:t>
            </a:r>
            <a:r>
              <a:rPr lang="zh-CN" altLang="en-US"/>
              <a:t>：根据需要使用单播路由选择协议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5623365-2643-4F4E-86FE-61C5127D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FE42-EAF6-4AB8-88E1-EC23B0CFC603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76295A9C-BD3B-4EF8-992F-067399459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Shortest Path Tree in Multicast Routing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AFDF7-6294-486F-A109-EB8740F8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15624"/>
            <a:ext cx="7448607" cy="19973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832635-B99F-475C-BDC7-92623088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7" y="3220152"/>
            <a:ext cx="7442370" cy="36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26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5">
            <a:extLst>
              <a:ext uri="{FF2B5EF4-FFF2-40B4-BE49-F238E27FC236}">
                <a16:creationId xmlns:a16="http://schemas.microsoft.com/office/drawing/2014/main" id="{39A16FF7-B556-4BAD-89BE-BF8943F7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61F6-F583-4A60-A66B-873B81E4B40B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124006" name="Line 102">
            <a:extLst>
              <a:ext uri="{FF2B5EF4-FFF2-40B4-BE49-F238E27FC236}">
                <a16:creationId xmlns:a16="http://schemas.microsoft.com/office/drawing/2014/main" id="{9FEE5BDD-7E14-4F97-AF38-222388F13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9FD49C53-9185-402F-A94F-6B03E5994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Group-Shared Tree: RPT</a:t>
            </a:r>
          </a:p>
        </p:txBody>
      </p:sp>
      <p:sp>
        <p:nvSpPr>
          <p:cNvPr id="123911" name="Line 7">
            <a:extLst>
              <a:ext uri="{FF2B5EF4-FFF2-40B4-BE49-F238E27FC236}">
                <a16:creationId xmlns:a16="http://schemas.microsoft.com/office/drawing/2014/main" id="{FE470C70-9904-45FE-80CC-36B2680C1C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12" name="Line 8">
            <a:extLst>
              <a:ext uri="{FF2B5EF4-FFF2-40B4-BE49-F238E27FC236}">
                <a16:creationId xmlns:a16="http://schemas.microsoft.com/office/drawing/2014/main" id="{A7D7493F-2C2B-41B6-B7C2-5C7E30A6B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13" name="Rectangle 9">
            <a:extLst>
              <a:ext uri="{FF2B5EF4-FFF2-40B4-BE49-F238E27FC236}">
                <a16:creationId xmlns:a16="http://schemas.microsoft.com/office/drawing/2014/main" id="{DEAAA26F-D5AF-43F4-ABFD-6118E8816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3914" name="Picture 10">
            <a:extLst>
              <a:ext uri="{FF2B5EF4-FFF2-40B4-BE49-F238E27FC236}">
                <a16:creationId xmlns:a16="http://schemas.microsoft.com/office/drawing/2014/main" id="{183FE2CB-BD14-4754-B024-4BBE779E8B6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15" name="Picture 11">
            <a:extLst>
              <a:ext uri="{FF2B5EF4-FFF2-40B4-BE49-F238E27FC236}">
                <a16:creationId xmlns:a16="http://schemas.microsoft.com/office/drawing/2014/main" id="{B1D043BF-7A94-4D9C-AF66-18B88EAA1D2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16" name="Picture 12">
            <a:extLst>
              <a:ext uri="{FF2B5EF4-FFF2-40B4-BE49-F238E27FC236}">
                <a16:creationId xmlns:a16="http://schemas.microsoft.com/office/drawing/2014/main" id="{F5562585-BC76-47F1-B13C-9A82E39F53F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17" name="Picture 13">
            <a:extLst>
              <a:ext uri="{FF2B5EF4-FFF2-40B4-BE49-F238E27FC236}">
                <a16:creationId xmlns:a16="http://schemas.microsoft.com/office/drawing/2014/main" id="{3241FE33-60F4-48CA-A791-B2F61A5383D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18" name="Line 14">
            <a:extLst>
              <a:ext uri="{FF2B5EF4-FFF2-40B4-BE49-F238E27FC236}">
                <a16:creationId xmlns:a16="http://schemas.microsoft.com/office/drawing/2014/main" id="{6AD24529-AB29-4CB2-AE11-09819F430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19" name="Line 15">
            <a:extLst>
              <a:ext uri="{FF2B5EF4-FFF2-40B4-BE49-F238E27FC236}">
                <a16:creationId xmlns:a16="http://schemas.microsoft.com/office/drawing/2014/main" id="{A3818A94-5807-4292-A151-164C13B25E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20" name="Line 16">
            <a:extLst>
              <a:ext uri="{FF2B5EF4-FFF2-40B4-BE49-F238E27FC236}">
                <a16:creationId xmlns:a16="http://schemas.microsoft.com/office/drawing/2014/main" id="{89FB2979-CC88-45CD-882B-257D7A671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1654B57F-491F-4742-920D-04CD345EA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3922" name="Group 18">
            <a:extLst>
              <a:ext uri="{FF2B5EF4-FFF2-40B4-BE49-F238E27FC236}">
                <a16:creationId xmlns:a16="http://schemas.microsoft.com/office/drawing/2014/main" id="{98295B5E-FBD6-4A1C-AE67-8647241354B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3923" name="Line 19">
              <a:extLst>
                <a:ext uri="{FF2B5EF4-FFF2-40B4-BE49-F238E27FC236}">
                  <a16:creationId xmlns:a16="http://schemas.microsoft.com/office/drawing/2014/main" id="{9C0BBDF3-8F2A-4C36-B175-2DC77D88B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4" name="Line 20">
              <a:extLst>
                <a:ext uri="{FF2B5EF4-FFF2-40B4-BE49-F238E27FC236}">
                  <a16:creationId xmlns:a16="http://schemas.microsoft.com/office/drawing/2014/main" id="{51F71B06-E719-4F20-85C1-3D0C1E3F6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5" name="Line 21">
              <a:extLst>
                <a:ext uri="{FF2B5EF4-FFF2-40B4-BE49-F238E27FC236}">
                  <a16:creationId xmlns:a16="http://schemas.microsoft.com/office/drawing/2014/main" id="{2B170142-F436-42DD-9CD3-981A6297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926" name="Rectangle 22">
            <a:extLst>
              <a:ext uri="{FF2B5EF4-FFF2-40B4-BE49-F238E27FC236}">
                <a16:creationId xmlns:a16="http://schemas.microsoft.com/office/drawing/2014/main" id="{2EF072DA-E522-403E-A267-BA1B4F802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3927" name="Group 23">
            <a:extLst>
              <a:ext uri="{FF2B5EF4-FFF2-40B4-BE49-F238E27FC236}">
                <a16:creationId xmlns:a16="http://schemas.microsoft.com/office/drawing/2014/main" id="{7C8AB572-F237-4721-B7FC-E7D9B6B2614A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3928" name="Line 24">
              <a:extLst>
                <a:ext uri="{FF2B5EF4-FFF2-40B4-BE49-F238E27FC236}">
                  <a16:creationId xmlns:a16="http://schemas.microsoft.com/office/drawing/2014/main" id="{32E5EE30-6B9F-4C64-8831-29E159F2D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9" name="Line 25">
              <a:extLst>
                <a:ext uri="{FF2B5EF4-FFF2-40B4-BE49-F238E27FC236}">
                  <a16:creationId xmlns:a16="http://schemas.microsoft.com/office/drawing/2014/main" id="{F661F905-1EED-4CBF-99D4-DFBE856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0" name="Line 26">
              <a:extLst>
                <a:ext uri="{FF2B5EF4-FFF2-40B4-BE49-F238E27FC236}">
                  <a16:creationId xmlns:a16="http://schemas.microsoft.com/office/drawing/2014/main" id="{CEF3BDE9-E189-4BE0-9E3C-D70B293E4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931" name="Line 27">
            <a:extLst>
              <a:ext uri="{FF2B5EF4-FFF2-40B4-BE49-F238E27FC236}">
                <a16:creationId xmlns:a16="http://schemas.microsoft.com/office/drawing/2014/main" id="{BB532137-92E0-4F09-AB2E-FF864BD7F2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32" name="Line 28">
            <a:extLst>
              <a:ext uri="{FF2B5EF4-FFF2-40B4-BE49-F238E27FC236}">
                <a16:creationId xmlns:a16="http://schemas.microsoft.com/office/drawing/2014/main" id="{EA516324-D32E-4E71-B156-307EFF3E6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33" name="Text Box 29">
            <a:extLst>
              <a:ext uri="{FF2B5EF4-FFF2-40B4-BE49-F238E27FC236}">
                <a16:creationId xmlns:a16="http://schemas.microsoft.com/office/drawing/2014/main" id="{A4369E48-069D-4198-8C9B-AB332284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3934" name="Text Box 30">
            <a:extLst>
              <a:ext uri="{FF2B5EF4-FFF2-40B4-BE49-F238E27FC236}">
                <a16:creationId xmlns:a16="http://schemas.microsoft.com/office/drawing/2014/main" id="{5C6715C5-A7D2-45FB-89FD-64D7ACE00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3935" name="Text Box 31">
            <a:extLst>
              <a:ext uri="{FF2B5EF4-FFF2-40B4-BE49-F238E27FC236}">
                <a16:creationId xmlns:a16="http://schemas.microsoft.com/office/drawing/2014/main" id="{4A47CD4C-EDE6-4155-82C2-AAD13BD3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3936" name="Text Box 32">
            <a:extLst>
              <a:ext uri="{FF2B5EF4-FFF2-40B4-BE49-F238E27FC236}">
                <a16:creationId xmlns:a16="http://schemas.microsoft.com/office/drawing/2014/main" id="{1C8B6CC5-4DE0-4A25-B1F4-DC2FDBDDB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3937" name="Text Box 33">
            <a:extLst>
              <a:ext uri="{FF2B5EF4-FFF2-40B4-BE49-F238E27FC236}">
                <a16:creationId xmlns:a16="http://schemas.microsoft.com/office/drawing/2014/main" id="{212FA09D-4955-4A73-8048-548B198F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3938" name="Text Box 34">
            <a:extLst>
              <a:ext uri="{FF2B5EF4-FFF2-40B4-BE49-F238E27FC236}">
                <a16:creationId xmlns:a16="http://schemas.microsoft.com/office/drawing/2014/main" id="{F3E25C42-0BA1-42C8-9258-B37D0119D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3939" name="Text Box 35">
            <a:extLst>
              <a:ext uri="{FF2B5EF4-FFF2-40B4-BE49-F238E27FC236}">
                <a16:creationId xmlns:a16="http://schemas.microsoft.com/office/drawing/2014/main" id="{260A7562-0427-4503-8457-1A855A030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pic>
        <p:nvPicPr>
          <p:cNvPr id="123979" name="Picture 75">
            <a:extLst>
              <a:ext uri="{FF2B5EF4-FFF2-40B4-BE49-F238E27FC236}">
                <a16:creationId xmlns:a16="http://schemas.microsoft.com/office/drawing/2014/main" id="{CB4A2C5B-4F8D-415F-8B15-BE6FE862138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80" name="Picture 76">
            <a:extLst>
              <a:ext uri="{FF2B5EF4-FFF2-40B4-BE49-F238E27FC236}">
                <a16:creationId xmlns:a16="http://schemas.microsoft.com/office/drawing/2014/main" id="{7CBFD8C1-D520-4BB3-AC6A-83E1B01D3EA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81" name="Text Box 77">
            <a:extLst>
              <a:ext uri="{FF2B5EF4-FFF2-40B4-BE49-F238E27FC236}">
                <a16:creationId xmlns:a16="http://schemas.microsoft.com/office/drawing/2014/main" id="{A3A0C729-189B-4A08-88BB-950080B88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3982" name="Text Box 78">
            <a:extLst>
              <a:ext uri="{FF2B5EF4-FFF2-40B4-BE49-F238E27FC236}">
                <a16:creationId xmlns:a16="http://schemas.microsoft.com/office/drawing/2014/main" id="{70F957D9-E144-4C6D-AB01-C5AC9B14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17100B3B-8200-46E1-B368-E6ACEDE5E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75113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D</a:t>
            </a:r>
          </a:p>
        </p:txBody>
      </p:sp>
      <p:sp>
        <p:nvSpPr>
          <p:cNvPr id="123984" name="Line 80">
            <a:extLst>
              <a:ext uri="{FF2B5EF4-FFF2-40B4-BE49-F238E27FC236}">
                <a16:creationId xmlns:a16="http://schemas.microsoft.com/office/drawing/2014/main" id="{D4DE7B42-F3C5-4817-B638-983A7F0675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303847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85" name="Text Box 81">
            <a:extLst>
              <a:ext uri="{FF2B5EF4-FFF2-40B4-BE49-F238E27FC236}">
                <a16:creationId xmlns:a16="http://schemas.microsoft.com/office/drawing/2014/main" id="{C3E7F5A2-3680-401D-B085-F802C0019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4790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192.4.4.4</a:t>
            </a:r>
          </a:p>
        </p:txBody>
      </p:sp>
      <p:sp>
        <p:nvSpPr>
          <p:cNvPr id="124011" name="Text Box 107">
            <a:extLst>
              <a:ext uri="{FF2B5EF4-FFF2-40B4-BE49-F238E27FC236}">
                <a16:creationId xmlns:a16="http://schemas.microsoft.com/office/drawing/2014/main" id="{A5BC0B05-9C54-4BE2-A583-5FC6DDAC9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395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根</a:t>
            </a:r>
          </a:p>
        </p:txBody>
      </p:sp>
      <p:sp>
        <p:nvSpPr>
          <p:cNvPr id="124013" name="Rectangle 109">
            <a:extLst>
              <a:ext uri="{FF2B5EF4-FFF2-40B4-BE49-F238E27FC236}">
                <a16:creationId xmlns:a16="http://schemas.microsoft.com/office/drawing/2014/main" id="{D719734B-C5B4-467E-A635-4C3105AE1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E</a:t>
            </a:r>
          </a:p>
        </p:txBody>
      </p:sp>
      <p:sp>
        <p:nvSpPr>
          <p:cNvPr id="124014" name="Line 110">
            <a:extLst>
              <a:ext uri="{FF2B5EF4-FFF2-40B4-BE49-F238E27FC236}">
                <a16:creationId xmlns:a16="http://schemas.microsoft.com/office/drawing/2014/main" id="{B8E88234-57D5-40E1-8987-66644E555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6975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15" name="Line 111">
            <a:extLst>
              <a:ext uri="{FF2B5EF4-FFF2-40B4-BE49-F238E27FC236}">
                <a16:creationId xmlns:a16="http://schemas.microsoft.com/office/drawing/2014/main" id="{289C39B6-2FC1-46EA-ADB0-4E826771C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16" name="Line 112">
            <a:extLst>
              <a:ext uri="{FF2B5EF4-FFF2-40B4-BE49-F238E27FC236}">
                <a16:creationId xmlns:a16="http://schemas.microsoft.com/office/drawing/2014/main" id="{B5B9E5B3-55B2-469F-865E-C4360C866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17" name="Text Box 113">
            <a:extLst>
              <a:ext uri="{FF2B5EF4-FFF2-40B4-BE49-F238E27FC236}">
                <a16:creationId xmlns:a16="http://schemas.microsoft.com/office/drawing/2014/main" id="{CA8EBA65-AD68-4161-9C27-AEAC6F37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192.5.5.5</a:t>
            </a:r>
          </a:p>
        </p:txBody>
      </p:sp>
      <p:sp>
        <p:nvSpPr>
          <p:cNvPr id="123968" name="Text Box 64">
            <a:extLst>
              <a:ext uri="{FF2B5EF4-FFF2-40B4-BE49-F238E27FC236}">
                <a16:creationId xmlns:a16="http://schemas.microsoft.com/office/drawing/2014/main" id="{E351B7D6-B422-4CAF-87DA-DED99694E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644900"/>
            <a:ext cx="198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(*, 224.2.2.2)</a:t>
            </a:r>
          </a:p>
        </p:txBody>
      </p:sp>
      <p:sp>
        <p:nvSpPr>
          <p:cNvPr id="123954" name="Text Box 50">
            <a:extLst>
              <a:ext uri="{FF2B5EF4-FFF2-40B4-BE49-F238E27FC236}">
                <a16:creationId xmlns:a16="http://schemas.microsoft.com/office/drawing/2014/main" id="{4172D48C-7C63-4BB3-8076-28C35574D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525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R5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55" name="Text Box 51">
            <a:extLst>
              <a:ext uri="{FF2B5EF4-FFF2-40B4-BE49-F238E27FC236}">
                <a16:creationId xmlns:a16="http://schemas.microsoft.com/office/drawing/2014/main" id="{A8EDAA90-125B-44B9-8C40-D71CECF9A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R2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58" name="Text Box 54">
            <a:extLst>
              <a:ext uri="{FF2B5EF4-FFF2-40B4-BE49-F238E27FC236}">
                <a16:creationId xmlns:a16="http://schemas.microsoft.com/office/drawing/2014/main" id="{A5210CB3-396B-40BD-A47B-00CCF8CA9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005263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R4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59" name="Text Box 55">
            <a:extLst>
              <a:ext uri="{FF2B5EF4-FFF2-40B4-BE49-F238E27FC236}">
                <a16:creationId xmlns:a16="http://schemas.microsoft.com/office/drawing/2014/main" id="{0A9B4ED7-2B6A-4E1A-A364-08E35055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2113" y="5743575"/>
            <a:ext cx="3762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C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grpSp>
        <p:nvGrpSpPr>
          <p:cNvPr id="123960" name="Group 56">
            <a:extLst>
              <a:ext uri="{FF2B5EF4-FFF2-40B4-BE49-F238E27FC236}">
                <a16:creationId xmlns:a16="http://schemas.microsoft.com/office/drawing/2014/main" id="{97A545B8-2B02-42D7-A079-5CBA89528FC9}"/>
              </a:ext>
            </a:extLst>
          </p:cNvPr>
          <p:cNvGrpSpPr>
            <a:grpSpLocks/>
          </p:cNvGrpSpPr>
          <p:nvPr/>
        </p:nvGrpSpPr>
        <p:grpSpPr bwMode="auto">
          <a:xfrm>
            <a:off x="6602413" y="4437063"/>
            <a:ext cx="1152525" cy="228600"/>
            <a:chOff x="4704" y="3216"/>
            <a:chExt cx="432" cy="192"/>
          </a:xfrm>
        </p:grpSpPr>
        <p:sp>
          <p:nvSpPr>
            <p:cNvPr id="123961" name="Line 57">
              <a:extLst>
                <a:ext uri="{FF2B5EF4-FFF2-40B4-BE49-F238E27FC236}">
                  <a16:creationId xmlns:a16="http://schemas.microsoft.com/office/drawing/2014/main" id="{632B6CA1-17AC-429C-970D-ADCA8588E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3216"/>
              <a:ext cx="96" cy="19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2" name="Line 58">
              <a:extLst>
                <a:ext uri="{FF2B5EF4-FFF2-40B4-BE49-F238E27FC236}">
                  <a16:creationId xmlns:a16="http://schemas.microsoft.com/office/drawing/2014/main" id="{B30545D1-4439-4F4D-A63B-C417B8951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3216"/>
              <a:ext cx="96" cy="19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963" name="Line 59">
            <a:extLst>
              <a:ext uri="{FF2B5EF4-FFF2-40B4-BE49-F238E27FC236}">
                <a16:creationId xmlns:a16="http://schemas.microsoft.com/office/drawing/2014/main" id="{11DFD9CD-15C4-4252-AF2C-DEBD144C9D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0" y="5589588"/>
            <a:ext cx="0" cy="2286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64" name="Line 60">
            <a:extLst>
              <a:ext uri="{FF2B5EF4-FFF2-40B4-BE49-F238E27FC236}">
                <a16:creationId xmlns:a16="http://schemas.microsoft.com/office/drawing/2014/main" id="{42E50EAC-808C-4DB4-B780-5AA43EE63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6450" y="4424363"/>
            <a:ext cx="0" cy="2286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86" name="Text Box 82">
            <a:extLst>
              <a:ext uri="{FF2B5EF4-FFF2-40B4-BE49-F238E27FC236}">
                <a16:creationId xmlns:a16="http://schemas.microsoft.com/office/drawing/2014/main" id="{DB79AE2E-7650-4239-86A7-751F5332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R6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87" name="Text Box 83">
            <a:extLst>
              <a:ext uri="{FF2B5EF4-FFF2-40B4-BE49-F238E27FC236}">
                <a16:creationId xmlns:a16="http://schemas.microsoft.com/office/drawing/2014/main" id="{075D3F26-46B3-41F1-956F-D4566ACCE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459740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R3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91" name="Line 87">
            <a:extLst>
              <a:ext uri="{FF2B5EF4-FFF2-40B4-BE49-F238E27FC236}">
                <a16:creationId xmlns:a16="http://schemas.microsoft.com/office/drawing/2014/main" id="{EC9F57E7-36A1-4E48-AB12-3045DE3AF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250" y="5013325"/>
            <a:ext cx="176213" cy="2286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93" name="Line 89">
            <a:extLst>
              <a:ext uri="{FF2B5EF4-FFF2-40B4-BE49-F238E27FC236}">
                <a16:creationId xmlns:a16="http://schemas.microsoft.com/office/drawing/2014/main" id="{CA1CA3FB-C8E6-4026-98CF-7499B4423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4863" y="5013325"/>
            <a:ext cx="0" cy="2286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94" name="Text Box 90">
            <a:extLst>
              <a:ext uri="{FF2B5EF4-FFF2-40B4-BE49-F238E27FC236}">
                <a16:creationId xmlns:a16="http://schemas.microsoft.com/office/drawing/2014/main" id="{BF116B9E-7F3E-406A-9AB2-F669A26D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5172075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B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3995" name="Line 91">
            <a:extLst>
              <a:ext uri="{FF2B5EF4-FFF2-40B4-BE49-F238E27FC236}">
                <a16:creationId xmlns:a16="http://schemas.microsoft.com/office/drawing/2014/main" id="{056DF004-6571-4184-A4F7-CBFB0E5B4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5018088"/>
            <a:ext cx="0" cy="2286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21" name="Text Box 117">
            <a:extLst>
              <a:ext uri="{FF2B5EF4-FFF2-40B4-BE49-F238E27FC236}">
                <a16:creationId xmlns:a16="http://schemas.microsoft.com/office/drawing/2014/main" id="{19739514-BE7E-4A77-86A2-8FBE54A9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167313"/>
            <a:ext cx="4000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00FFFF"/>
                </a:solidFill>
                <a:effectLst/>
              </a:rPr>
              <a:t>D</a:t>
            </a:r>
            <a:endParaRPr kumimoji="1" lang="en-US" altLang="zh-CN" sz="2600" baseline="-25000">
              <a:solidFill>
                <a:srgbClr val="00FFFF"/>
              </a:solidFill>
              <a:effectLst/>
            </a:endParaRPr>
          </a:p>
        </p:txBody>
      </p:sp>
      <p:sp>
        <p:nvSpPr>
          <p:cNvPr id="124023" name="Text Box 119">
            <a:extLst>
              <a:ext uri="{FF2B5EF4-FFF2-40B4-BE49-F238E27FC236}">
                <a16:creationId xmlns:a16="http://schemas.microsoft.com/office/drawing/2014/main" id="{C4515BAD-8A36-4DAB-A8B6-8CA1436CD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268413"/>
            <a:ext cx="43195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D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E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224.2.2.2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24024" name="Text Box 120">
            <a:extLst>
              <a:ext uri="{FF2B5EF4-FFF2-40B4-BE49-F238E27FC236}">
                <a16:creationId xmlns:a16="http://schemas.microsoft.com/office/drawing/2014/main" id="{57EF8A44-D483-4D30-A35F-11659F4A7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66FFFF"/>
                </a:solidFill>
                <a:effectLst/>
              </a:rPr>
              <a:t>R1</a:t>
            </a:r>
            <a:endParaRPr kumimoji="1" lang="en-US" altLang="zh-CN" sz="2600" baseline="-25000">
              <a:solidFill>
                <a:srgbClr val="66FFFF"/>
              </a:solidFill>
              <a:effectLst/>
            </a:endParaRPr>
          </a:p>
        </p:txBody>
      </p:sp>
      <p:sp>
        <p:nvSpPr>
          <p:cNvPr id="124025" name="Text Box 121">
            <a:extLst>
              <a:ext uri="{FF2B5EF4-FFF2-40B4-BE49-F238E27FC236}">
                <a16:creationId xmlns:a16="http://schemas.microsoft.com/office/drawing/2014/main" id="{511D40C7-8256-4182-B0CF-264F66556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5748338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66FFFF"/>
                </a:solidFill>
                <a:effectLst/>
              </a:rPr>
              <a:t>A</a:t>
            </a:r>
            <a:endParaRPr kumimoji="1" lang="en-US" altLang="zh-CN" sz="2600" baseline="-25000">
              <a:solidFill>
                <a:srgbClr val="66FFFF"/>
              </a:solidFill>
              <a:effectLst/>
            </a:endParaRPr>
          </a:p>
        </p:txBody>
      </p:sp>
      <p:sp>
        <p:nvSpPr>
          <p:cNvPr id="124026" name="Line 122">
            <a:extLst>
              <a:ext uri="{FF2B5EF4-FFF2-40B4-BE49-F238E27FC236}">
                <a16:creationId xmlns:a16="http://schemas.microsoft.com/office/drawing/2014/main" id="{4BD22B6C-FA7E-49ED-8842-0B47C601E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5589588"/>
            <a:ext cx="0" cy="2286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27" name="Line 123">
            <a:extLst>
              <a:ext uri="{FF2B5EF4-FFF2-40B4-BE49-F238E27FC236}">
                <a16:creationId xmlns:a16="http://schemas.microsoft.com/office/drawing/2014/main" id="{C92FDF85-2FCE-4C6F-A196-B0682F9CC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5013325"/>
            <a:ext cx="0" cy="2286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028" name="Text Box 124">
            <a:extLst>
              <a:ext uri="{FF2B5EF4-FFF2-40B4-BE49-F238E27FC236}">
                <a16:creationId xmlns:a16="http://schemas.microsoft.com/office/drawing/2014/main" id="{A6DD6C9B-6B53-40BE-A09E-42A2C82EE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167313"/>
            <a:ext cx="361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solidFill>
                  <a:srgbClr val="66FFFF"/>
                </a:solidFill>
                <a:effectLst/>
              </a:rPr>
              <a:t>E</a:t>
            </a:r>
            <a:endParaRPr kumimoji="1" lang="en-US" altLang="zh-CN" sz="2600" baseline="-25000">
              <a:solidFill>
                <a:srgbClr val="66FFFF"/>
              </a:solidFill>
              <a:effectLst/>
            </a:endParaRPr>
          </a:p>
        </p:txBody>
      </p:sp>
      <p:sp>
        <p:nvSpPr>
          <p:cNvPr id="124029" name="Line 125">
            <a:extLst>
              <a:ext uri="{FF2B5EF4-FFF2-40B4-BE49-F238E27FC236}">
                <a16:creationId xmlns:a16="http://schemas.microsoft.com/office/drawing/2014/main" id="{93B2AA4B-E43F-4658-8CF4-5602DA9833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5" y="5013325"/>
            <a:ext cx="176213" cy="2286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灯片编号占位符 5">
            <a:extLst>
              <a:ext uri="{FF2B5EF4-FFF2-40B4-BE49-F238E27FC236}">
                <a16:creationId xmlns:a16="http://schemas.microsoft.com/office/drawing/2014/main" id="{5C3A246E-D6A3-450A-8F89-A724B354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A8AE-F347-41DD-8123-7A1F38E80224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125954" name="Line 2">
            <a:extLst>
              <a:ext uri="{FF2B5EF4-FFF2-40B4-BE49-F238E27FC236}">
                <a16:creationId xmlns:a16="http://schemas.microsoft.com/office/drawing/2014/main" id="{DA183A41-FC39-4EBC-B997-8AA69CBB6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08B6CFD5-2188-44BE-B546-7843DEEBA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Bidirectional RPT</a:t>
            </a:r>
          </a:p>
        </p:txBody>
      </p:sp>
      <p:sp>
        <p:nvSpPr>
          <p:cNvPr id="125956" name="Line 4">
            <a:extLst>
              <a:ext uri="{FF2B5EF4-FFF2-40B4-BE49-F238E27FC236}">
                <a16:creationId xmlns:a16="http://schemas.microsoft.com/office/drawing/2014/main" id="{05721E6E-3503-4FD7-B54F-943A2EFD20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7" name="Line 5">
            <a:extLst>
              <a:ext uri="{FF2B5EF4-FFF2-40B4-BE49-F238E27FC236}">
                <a16:creationId xmlns:a16="http://schemas.microsoft.com/office/drawing/2014/main" id="{78C8E22F-F054-4858-8C2E-4BC332D7AC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D4B4A12E-76FB-4D8F-959A-64B22646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5959" name="Picture 7">
            <a:extLst>
              <a:ext uri="{FF2B5EF4-FFF2-40B4-BE49-F238E27FC236}">
                <a16:creationId xmlns:a16="http://schemas.microsoft.com/office/drawing/2014/main" id="{A38216AE-6F65-4896-BBBE-9F4F55BB359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60" name="Picture 8">
            <a:extLst>
              <a:ext uri="{FF2B5EF4-FFF2-40B4-BE49-F238E27FC236}">
                <a16:creationId xmlns:a16="http://schemas.microsoft.com/office/drawing/2014/main" id="{12A09761-0AD7-42D9-98E6-5D9F2C0B0D1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61" name="Picture 9">
            <a:extLst>
              <a:ext uri="{FF2B5EF4-FFF2-40B4-BE49-F238E27FC236}">
                <a16:creationId xmlns:a16="http://schemas.microsoft.com/office/drawing/2014/main" id="{6125E840-9C2E-4A08-830B-E2546B34AEB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62" name="Picture 10">
            <a:extLst>
              <a:ext uri="{FF2B5EF4-FFF2-40B4-BE49-F238E27FC236}">
                <a16:creationId xmlns:a16="http://schemas.microsoft.com/office/drawing/2014/main" id="{7168F370-1B32-48F2-9D4B-DDBE06A0DBF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963" name="Line 11">
            <a:extLst>
              <a:ext uri="{FF2B5EF4-FFF2-40B4-BE49-F238E27FC236}">
                <a16:creationId xmlns:a16="http://schemas.microsoft.com/office/drawing/2014/main" id="{027E529E-240A-48D5-A599-6738E2259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4" name="Line 12">
            <a:extLst>
              <a:ext uri="{FF2B5EF4-FFF2-40B4-BE49-F238E27FC236}">
                <a16:creationId xmlns:a16="http://schemas.microsoft.com/office/drawing/2014/main" id="{568C7D44-26B1-430D-B744-45AE7D340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5" name="Line 13">
            <a:extLst>
              <a:ext uri="{FF2B5EF4-FFF2-40B4-BE49-F238E27FC236}">
                <a16:creationId xmlns:a16="http://schemas.microsoft.com/office/drawing/2014/main" id="{7ADC5F49-E677-4516-BA37-0CAA158FA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6" name="Rectangle 14">
            <a:extLst>
              <a:ext uri="{FF2B5EF4-FFF2-40B4-BE49-F238E27FC236}">
                <a16:creationId xmlns:a16="http://schemas.microsoft.com/office/drawing/2014/main" id="{3D5074D0-A6C1-48F9-A4D5-12AFBAFD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5967" name="Group 15">
            <a:extLst>
              <a:ext uri="{FF2B5EF4-FFF2-40B4-BE49-F238E27FC236}">
                <a16:creationId xmlns:a16="http://schemas.microsoft.com/office/drawing/2014/main" id="{018C6752-DB29-4C3A-8543-E50A1583492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5968" name="Line 16">
              <a:extLst>
                <a:ext uri="{FF2B5EF4-FFF2-40B4-BE49-F238E27FC236}">
                  <a16:creationId xmlns:a16="http://schemas.microsoft.com/office/drawing/2014/main" id="{AE5ED622-D4B5-4979-88BD-0BC18123A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69" name="Line 17">
              <a:extLst>
                <a:ext uri="{FF2B5EF4-FFF2-40B4-BE49-F238E27FC236}">
                  <a16:creationId xmlns:a16="http://schemas.microsoft.com/office/drawing/2014/main" id="{B7E4A2BB-8B56-49DD-8C9D-EADACA238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0" name="Line 18">
              <a:extLst>
                <a:ext uri="{FF2B5EF4-FFF2-40B4-BE49-F238E27FC236}">
                  <a16:creationId xmlns:a16="http://schemas.microsoft.com/office/drawing/2014/main" id="{E536EB20-035D-4F0D-9C15-2CAE04C53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971" name="Rectangle 19">
            <a:extLst>
              <a:ext uri="{FF2B5EF4-FFF2-40B4-BE49-F238E27FC236}">
                <a16:creationId xmlns:a16="http://schemas.microsoft.com/office/drawing/2014/main" id="{9E5EAE1B-19BB-4D72-A261-4B3504F9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5972" name="Group 20">
            <a:extLst>
              <a:ext uri="{FF2B5EF4-FFF2-40B4-BE49-F238E27FC236}">
                <a16:creationId xmlns:a16="http://schemas.microsoft.com/office/drawing/2014/main" id="{A0B474A4-ED8C-44B8-BA8C-70D3F52E6F6E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5973" name="Line 21">
              <a:extLst>
                <a:ext uri="{FF2B5EF4-FFF2-40B4-BE49-F238E27FC236}">
                  <a16:creationId xmlns:a16="http://schemas.microsoft.com/office/drawing/2014/main" id="{3987C5A0-A2F7-4C1F-8088-2A95B8ECC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4" name="Line 22">
              <a:extLst>
                <a:ext uri="{FF2B5EF4-FFF2-40B4-BE49-F238E27FC236}">
                  <a16:creationId xmlns:a16="http://schemas.microsoft.com/office/drawing/2014/main" id="{135DCA04-FF33-4E80-9830-89C4D3ABD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5" name="Line 23">
              <a:extLst>
                <a:ext uri="{FF2B5EF4-FFF2-40B4-BE49-F238E27FC236}">
                  <a16:creationId xmlns:a16="http://schemas.microsoft.com/office/drawing/2014/main" id="{07D6F75A-FAEE-4499-A111-3EC7FE9D3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976" name="Line 24">
            <a:extLst>
              <a:ext uri="{FF2B5EF4-FFF2-40B4-BE49-F238E27FC236}">
                <a16:creationId xmlns:a16="http://schemas.microsoft.com/office/drawing/2014/main" id="{35056F7F-626D-4FE3-BE2D-FFD5646F97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77" name="Line 25">
            <a:extLst>
              <a:ext uri="{FF2B5EF4-FFF2-40B4-BE49-F238E27FC236}">
                <a16:creationId xmlns:a16="http://schemas.microsoft.com/office/drawing/2014/main" id="{7ADAB5BD-0BF6-455B-BD1A-5ECD56906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78" name="Text Box 26">
            <a:extLst>
              <a:ext uri="{FF2B5EF4-FFF2-40B4-BE49-F238E27FC236}">
                <a16:creationId xmlns:a16="http://schemas.microsoft.com/office/drawing/2014/main" id="{801DA47E-4797-4787-9824-F40D79D49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5979" name="Text Box 27">
            <a:extLst>
              <a:ext uri="{FF2B5EF4-FFF2-40B4-BE49-F238E27FC236}">
                <a16:creationId xmlns:a16="http://schemas.microsoft.com/office/drawing/2014/main" id="{0AA59062-AA24-4E15-B930-ED94E982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5980" name="Text Box 28">
            <a:extLst>
              <a:ext uri="{FF2B5EF4-FFF2-40B4-BE49-F238E27FC236}">
                <a16:creationId xmlns:a16="http://schemas.microsoft.com/office/drawing/2014/main" id="{73642F67-5FB1-4F06-BD31-322C3F6ED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5981" name="Text Box 29">
            <a:extLst>
              <a:ext uri="{FF2B5EF4-FFF2-40B4-BE49-F238E27FC236}">
                <a16:creationId xmlns:a16="http://schemas.microsoft.com/office/drawing/2014/main" id="{385D284C-E305-422D-ADA5-069EE4108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5982" name="Text Box 30">
            <a:extLst>
              <a:ext uri="{FF2B5EF4-FFF2-40B4-BE49-F238E27FC236}">
                <a16:creationId xmlns:a16="http://schemas.microsoft.com/office/drawing/2014/main" id="{93D35D29-8498-4FEC-B990-7E9E50E93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5983" name="Text Box 31">
            <a:extLst>
              <a:ext uri="{FF2B5EF4-FFF2-40B4-BE49-F238E27FC236}">
                <a16:creationId xmlns:a16="http://schemas.microsoft.com/office/drawing/2014/main" id="{90B2254E-B10A-4A4E-B8E0-B60D7C7F8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5984" name="Text Box 32">
            <a:extLst>
              <a:ext uri="{FF2B5EF4-FFF2-40B4-BE49-F238E27FC236}">
                <a16:creationId xmlns:a16="http://schemas.microsoft.com/office/drawing/2014/main" id="{ECC1641F-B925-46C7-9809-D5253F432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sp>
        <p:nvSpPr>
          <p:cNvPr id="125985" name="Text Box 33">
            <a:extLst>
              <a:ext uri="{FF2B5EF4-FFF2-40B4-BE49-F238E27FC236}">
                <a16:creationId xmlns:a16="http://schemas.microsoft.com/office/drawing/2014/main" id="{687F692B-6A16-4020-8225-05F775D6B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268413"/>
            <a:ext cx="43195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D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E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224.2.2.2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25986" name="Line 34">
            <a:extLst>
              <a:ext uri="{FF2B5EF4-FFF2-40B4-BE49-F238E27FC236}">
                <a16:creationId xmlns:a16="http://schemas.microsoft.com/office/drawing/2014/main" id="{FA18D50A-D233-41C2-A446-81780B562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349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87" name="Line 35">
            <a:extLst>
              <a:ext uri="{FF2B5EF4-FFF2-40B4-BE49-F238E27FC236}">
                <a16:creationId xmlns:a16="http://schemas.microsoft.com/office/drawing/2014/main" id="{D9801D76-A448-49E4-9DC9-03241C1BD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88" name="Line 36">
            <a:extLst>
              <a:ext uri="{FF2B5EF4-FFF2-40B4-BE49-F238E27FC236}">
                <a16:creationId xmlns:a16="http://schemas.microsoft.com/office/drawing/2014/main" id="{749D2EB3-3048-462D-81EF-BC51A025C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89" name="Line 37">
            <a:extLst>
              <a:ext uri="{FF2B5EF4-FFF2-40B4-BE49-F238E27FC236}">
                <a16:creationId xmlns:a16="http://schemas.microsoft.com/office/drawing/2014/main" id="{9979289D-0CA2-49EA-BED9-F2743D20F1B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231232" y="2743993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90" name="Line 38">
            <a:extLst>
              <a:ext uri="{FF2B5EF4-FFF2-40B4-BE49-F238E27FC236}">
                <a16:creationId xmlns:a16="http://schemas.microsoft.com/office/drawing/2014/main" id="{8DAC3FB6-18F3-4AA2-8B63-B2709F234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4508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91" name="Line 39">
            <a:extLst>
              <a:ext uri="{FF2B5EF4-FFF2-40B4-BE49-F238E27FC236}">
                <a16:creationId xmlns:a16="http://schemas.microsoft.com/office/drawing/2014/main" id="{3D4D5AED-B643-48A9-9F2B-3BAE2991DF5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969544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92" name="Line 40">
            <a:extLst>
              <a:ext uri="{FF2B5EF4-FFF2-40B4-BE49-F238E27FC236}">
                <a16:creationId xmlns:a16="http://schemas.microsoft.com/office/drawing/2014/main" id="{1A90AB1A-9D0B-48A6-A00C-7461BC166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4508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5993" name="Picture 41">
            <a:extLst>
              <a:ext uri="{FF2B5EF4-FFF2-40B4-BE49-F238E27FC236}">
                <a16:creationId xmlns:a16="http://schemas.microsoft.com/office/drawing/2014/main" id="{B0A4FB51-25E3-4E60-AC45-AF91A91B5F1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94" name="Picture 42">
            <a:extLst>
              <a:ext uri="{FF2B5EF4-FFF2-40B4-BE49-F238E27FC236}">
                <a16:creationId xmlns:a16="http://schemas.microsoft.com/office/drawing/2014/main" id="{6DDCC2E2-C3BB-4492-B8B1-3AD28F580B1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995" name="Text Box 43">
            <a:extLst>
              <a:ext uri="{FF2B5EF4-FFF2-40B4-BE49-F238E27FC236}">
                <a16:creationId xmlns:a16="http://schemas.microsoft.com/office/drawing/2014/main" id="{164DAD34-1F13-4D7A-ABD5-28F41BCA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5996" name="Text Box 44">
            <a:extLst>
              <a:ext uri="{FF2B5EF4-FFF2-40B4-BE49-F238E27FC236}">
                <a16:creationId xmlns:a16="http://schemas.microsoft.com/office/drawing/2014/main" id="{7B33DE6E-CBB0-440C-BD9A-D30639C9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  <p:sp>
        <p:nvSpPr>
          <p:cNvPr id="125997" name="Rectangle 45">
            <a:extLst>
              <a:ext uri="{FF2B5EF4-FFF2-40B4-BE49-F238E27FC236}">
                <a16:creationId xmlns:a16="http://schemas.microsoft.com/office/drawing/2014/main" id="{621F57F1-8412-4C42-907B-81BD957DC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75113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D</a:t>
            </a:r>
          </a:p>
        </p:txBody>
      </p:sp>
      <p:sp>
        <p:nvSpPr>
          <p:cNvPr id="125998" name="Line 46">
            <a:extLst>
              <a:ext uri="{FF2B5EF4-FFF2-40B4-BE49-F238E27FC236}">
                <a16:creationId xmlns:a16="http://schemas.microsoft.com/office/drawing/2014/main" id="{E217EFE7-57F3-4573-AB9C-F2DE4ADB48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303847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99" name="Text Box 47">
            <a:extLst>
              <a:ext uri="{FF2B5EF4-FFF2-40B4-BE49-F238E27FC236}">
                <a16:creationId xmlns:a16="http://schemas.microsoft.com/office/drawing/2014/main" id="{83562CF7-465F-4C01-A9B9-A51B078FA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4790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192.4.4.4</a:t>
            </a:r>
          </a:p>
        </p:txBody>
      </p:sp>
      <p:sp>
        <p:nvSpPr>
          <p:cNvPr id="126000" name="Text Box 48">
            <a:extLst>
              <a:ext uri="{FF2B5EF4-FFF2-40B4-BE49-F238E27FC236}">
                <a16:creationId xmlns:a16="http://schemas.microsoft.com/office/drawing/2014/main" id="{3B229376-65CD-4B57-B2DF-A3574FF41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644900"/>
            <a:ext cx="198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(*, 224.2.2.2)</a:t>
            </a:r>
          </a:p>
        </p:txBody>
      </p:sp>
      <p:sp>
        <p:nvSpPr>
          <p:cNvPr id="126001" name="Text Box 49">
            <a:extLst>
              <a:ext uri="{FF2B5EF4-FFF2-40B4-BE49-F238E27FC236}">
                <a16:creationId xmlns:a16="http://schemas.microsoft.com/office/drawing/2014/main" id="{13B3218B-08A1-4691-99BB-500F8CFF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525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R5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02" name="Text Box 50">
            <a:extLst>
              <a:ext uri="{FF2B5EF4-FFF2-40B4-BE49-F238E27FC236}">
                <a16:creationId xmlns:a16="http://schemas.microsoft.com/office/drawing/2014/main" id="{5924A276-237A-4ABA-A60A-70A84A553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R2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03" name="Text Box 51">
            <a:extLst>
              <a:ext uri="{FF2B5EF4-FFF2-40B4-BE49-F238E27FC236}">
                <a16:creationId xmlns:a16="http://schemas.microsoft.com/office/drawing/2014/main" id="{12A8AC75-5673-4162-9912-9CEA3315F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R1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04" name="Text Box 52">
            <a:extLst>
              <a:ext uri="{FF2B5EF4-FFF2-40B4-BE49-F238E27FC236}">
                <a16:creationId xmlns:a16="http://schemas.microsoft.com/office/drawing/2014/main" id="{BD6829CD-67F0-414D-B5ED-7DE24A8D7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005263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R4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05" name="Text Box 53">
            <a:extLst>
              <a:ext uri="{FF2B5EF4-FFF2-40B4-BE49-F238E27FC236}">
                <a16:creationId xmlns:a16="http://schemas.microsoft.com/office/drawing/2014/main" id="{1A73010B-3301-4E22-9AC9-631463D35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2113" y="5743575"/>
            <a:ext cx="3762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C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07" name="Line 55">
            <a:extLst>
              <a:ext uri="{FF2B5EF4-FFF2-40B4-BE49-F238E27FC236}">
                <a16:creationId xmlns:a16="http://schemas.microsoft.com/office/drawing/2014/main" id="{F141C40D-0B8F-43A2-ABD9-00A99CF1B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2413" y="4437063"/>
            <a:ext cx="255587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08" name="Line 56">
            <a:extLst>
              <a:ext uri="{FF2B5EF4-FFF2-40B4-BE49-F238E27FC236}">
                <a16:creationId xmlns:a16="http://schemas.microsoft.com/office/drawing/2014/main" id="{6607D98D-BE00-4DE7-996D-BC16E8786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9350" y="4437063"/>
            <a:ext cx="255588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09" name="Line 57">
            <a:extLst>
              <a:ext uri="{FF2B5EF4-FFF2-40B4-BE49-F238E27FC236}">
                <a16:creationId xmlns:a16="http://schemas.microsoft.com/office/drawing/2014/main" id="{63228D5C-67B2-4F9F-BA2C-ECDACC39C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0" y="55895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0" name="Line 58">
            <a:extLst>
              <a:ext uri="{FF2B5EF4-FFF2-40B4-BE49-F238E27FC236}">
                <a16:creationId xmlns:a16="http://schemas.microsoft.com/office/drawing/2014/main" id="{BFA7149A-5E9B-440C-881E-3ADB0E40B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6450" y="442436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1" name="Text Box 59">
            <a:extLst>
              <a:ext uri="{FF2B5EF4-FFF2-40B4-BE49-F238E27FC236}">
                <a16:creationId xmlns:a16="http://schemas.microsoft.com/office/drawing/2014/main" id="{2E22E320-830A-4BC3-974E-19C96CDC8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5748338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A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12" name="Line 60">
            <a:extLst>
              <a:ext uri="{FF2B5EF4-FFF2-40B4-BE49-F238E27FC236}">
                <a16:creationId xmlns:a16="http://schemas.microsoft.com/office/drawing/2014/main" id="{B73B4770-2B16-413B-B83A-371B1D468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55895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3" name="Text Box 61">
            <a:extLst>
              <a:ext uri="{FF2B5EF4-FFF2-40B4-BE49-F238E27FC236}">
                <a16:creationId xmlns:a16="http://schemas.microsoft.com/office/drawing/2014/main" id="{BC6B1573-2405-4E2A-96F5-30C89620B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R6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14" name="Text Box 62">
            <a:extLst>
              <a:ext uri="{FF2B5EF4-FFF2-40B4-BE49-F238E27FC236}">
                <a16:creationId xmlns:a16="http://schemas.microsoft.com/office/drawing/2014/main" id="{FB488D74-14E6-4033-98C8-24FA1A98E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459740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R3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15" name="Line 63">
            <a:extLst>
              <a:ext uri="{FF2B5EF4-FFF2-40B4-BE49-F238E27FC236}">
                <a16:creationId xmlns:a16="http://schemas.microsoft.com/office/drawing/2014/main" id="{C64BC9E5-4F26-47F1-B486-4D302E006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5013325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6" name="Line 64">
            <a:extLst>
              <a:ext uri="{FF2B5EF4-FFF2-40B4-BE49-F238E27FC236}">
                <a16:creationId xmlns:a16="http://schemas.microsoft.com/office/drawing/2014/main" id="{7BD55865-ACDC-4FC3-9FEC-DAF1EDE12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250" y="5013325"/>
            <a:ext cx="176213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7" name="Text Box 65">
            <a:extLst>
              <a:ext uri="{FF2B5EF4-FFF2-40B4-BE49-F238E27FC236}">
                <a16:creationId xmlns:a16="http://schemas.microsoft.com/office/drawing/2014/main" id="{8B6B13E0-9460-4C3B-82BC-958A1CB1B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167313"/>
            <a:ext cx="361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E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18" name="Line 66">
            <a:extLst>
              <a:ext uri="{FF2B5EF4-FFF2-40B4-BE49-F238E27FC236}">
                <a16:creationId xmlns:a16="http://schemas.microsoft.com/office/drawing/2014/main" id="{1A4282A1-364F-464D-924F-9208B81D8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4863" y="5013325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19" name="Text Box 67">
            <a:extLst>
              <a:ext uri="{FF2B5EF4-FFF2-40B4-BE49-F238E27FC236}">
                <a16:creationId xmlns:a16="http://schemas.microsoft.com/office/drawing/2014/main" id="{AB71EFCF-63EC-4997-BDD1-22A6AA68A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5172075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B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20" name="Line 68">
            <a:extLst>
              <a:ext uri="{FF2B5EF4-FFF2-40B4-BE49-F238E27FC236}">
                <a16:creationId xmlns:a16="http://schemas.microsoft.com/office/drawing/2014/main" id="{C8442D37-8C5D-4088-923F-1FB9DE74C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50180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1" name="Line 69">
            <a:extLst>
              <a:ext uri="{FF2B5EF4-FFF2-40B4-BE49-F238E27FC236}">
                <a16:creationId xmlns:a16="http://schemas.microsoft.com/office/drawing/2014/main" id="{480BEE0D-6801-4EBD-B387-4A4802F3498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599657" y="2743993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2" name="Line 70">
            <a:extLst>
              <a:ext uri="{FF2B5EF4-FFF2-40B4-BE49-F238E27FC236}">
                <a16:creationId xmlns:a16="http://schemas.microsoft.com/office/drawing/2014/main" id="{0F609468-F1DD-4EE1-BB32-9D14D89ECAC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682206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3" name="Line 71">
            <a:extLst>
              <a:ext uri="{FF2B5EF4-FFF2-40B4-BE49-F238E27FC236}">
                <a16:creationId xmlns:a16="http://schemas.microsoft.com/office/drawing/2014/main" id="{7D387274-8A1A-4BE8-87D3-79449F53B0B0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2806700" y="2746376"/>
            <a:ext cx="288925" cy="15113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4" name="Line 72">
            <a:extLst>
              <a:ext uri="{FF2B5EF4-FFF2-40B4-BE49-F238E27FC236}">
                <a16:creationId xmlns:a16="http://schemas.microsoft.com/office/drawing/2014/main" id="{6875E436-ABAD-4FEC-B102-D53DEB0368A5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968082" y="2743993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5" name="Line 73">
            <a:extLst>
              <a:ext uri="{FF2B5EF4-FFF2-40B4-BE49-F238E27FC236}">
                <a16:creationId xmlns:a16="http://schemas.microsoft.com/office/drawing/2014/main" id="{F44EFFE9-465F-4F9B-9277-7BDAC056CF4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44457" y="2636043"/>
            <a:ext cx="0" cy="5762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6" name="Line 74">
            <a:extLst>
              <a:ext uri="{FF2B5EF4-FFF2-40B4-BE49-F238E27FC236}">
                <a16:creationId xmlns:a16="http://schemas.microsoft.com/office/drawing/2014/main" id="{650F2D2C-F8CD-4A2F-B680-745B68CCA140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6443663" y="2925762"/>
            <a:ext cx="0" cy="574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7" name="Line 75">
            <a:extLst>
              <a:ext uri="{FF2B5EF4-FFF2-40B4-BE49-F238E27FC236}">
                <a16:creationId xmlns:a16="http://schemas.microsoft.com/office/drawing/2014/main" id="{B5DDD0D3-0AD6-4826-A29E-508892194F0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4968082" y="3032918"/>
            <a:ext cx="0" cy="3603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8" name="Line 76">
            <a:extLst>
              <a:ext uri="{FF2B5EF4-FFF2-40B4-BE49-F238E27FC236}">
                <a16:creationId xmlns:a16="http://schemas.microsoft.com/office/drawing/2014/main" id="{BF5C172D-439E-4E19-A4B1-36212D482F36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3022600" y="2962276"/>
            <a:ext cx="288925" cy="1511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29" name="Line 77">
            <a:extLst>
              <a:ext uri="{FF2B5EF4-FFF2-40B4-BE49-F238E27FC236}">
                <a16:creationId xmlns:a16="http://schemas.microsoft.com/office/drawing/2014/main" id="{109A269E-8DAD-4752-87CE-50BA9E805CD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599657" y="3032918"/>
            <a:ext cx="0" cy="3603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0" name="Line 78">
            <a:extLst>
              <a:ext uri="{FF2B5EF4-FFF2-40B4-BE49-F238E27FC236}">
                <a16:creationId xmlns:a16="http://schemas.microsoft.com/office/drawing/2014/main" id="{0C6A88B4-8428-498A-96DD-2CDC2A7E879F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2231232" y="3032918"/>
            <a:ext cx="0" cy="3603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1" name="Line 79">
            <a:extLst>
              <a:ext uri="{FF2B5EF4-FFF2-40B4-BE49-F238E27FC236}">
                <a16:creationId xmlns:a16="http://schemas.microsoft.com/office/drawing/2014/main" id="{DF5F9D17-F7DF-4BC1-8B7E-3C4598978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9250" y="2349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2" name="Text Box 80">
            <a:extLst>
              <a:ext uri="{FF2B5EF4-FFF2-40B4-BE49-F238E27FC236}">
                <a16:creationId xmlns:a16="http://schemas.microsoft.com/office/drawing/2014/main" id="{6E87013E-CE91-4F57-AD66-52AFF2CAA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395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根</a:t>
            </a:r>
          </a:p>
        </p:txBody>
      </p:sp>
      <p:sp>
        <p:nvSpPr>
          <p:cNvPr id="126033" name="Rectangle 81">
            <a:extLst>
              <a:ext uri="{FF2B5EF4-FFF2-40B4-BE49-F238E27FC236}">
                <a16:creationId xmlns:a16="http://schemas.microsoft.com/office/drawing/2014/main" id="{2FDFB516-556E-4052-B050-FEB36A865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E</a:t>
            </a:r>
          </a:p>
        </p:txBody>
      </p:sp>
      <p:sp>
        <p:nvSpPr>
          <p:cNvPr id="126034" name="Line 82">
            <a:extLst>
              <a:ext uri="{FF2B5EF4-FFF2-40B4-BE49-F238E27FC236}">
                <a16:creationId xmlns:a16="http://schemas.microsoft.com/office/drawing/2014/main" id="{A23E053B-F5DF-4BC9-8FBC-61C4A0772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6975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5" name="Line 83">
            <a:extLst>
              <a:ext uri="{FF2B5EF4-FFF2-40B4-BE49-F238E27FC236}">
                <a16:creationId xmlns:a16="http://schemas.microsoft.com/office/drawing/2014/main" id="{A0C6E54F-6834-402D-8686-101D31DE7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6" name="Line 84">
            <a:extLst>
              <a:ext uri="{FF2B5EF4-FFF2-40B4-BE49-F238E27FC236}">
                <a16:creationId xmlns:a16="http://schemas.microsoft.com/office/drawing/2014/main" id="{B6F14728-9EC5-4177-AB24-41244D613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7" name="Text Box 85">
            <a:extLst>
              <a:ext uri="{FF2B5EF4-FFF2-40B4-BE49-F238E27FC236}">
                <a16:creationId xmlns:a16="http://schemas.microsoft.com/office/drawing/2014/main" id="{EE28063A-68FE-4ABD-9029-83F1DB1CD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192.5.5.5</a:t>
            </a:r>
          </a:p>
        </p:txBody>
      </p:sp>
      <p:sp>
        <p:nvSpPr>
          <p:cNvPr id="126038" name="Line 86">
            <a:extLst>
              <a:ext uri="{FF2B5EF4-FFF2-40B4-BE49-F238E27FC236}">
                <a16:creationId xmlns:a16="http://schemas.microsoft.com/office/drawing/2014/main" id="{E35A81C5-DF7C-4B32-8D9B-64267D020E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4463" y="2349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39" name="Line 87">
            <a:extLst>
              <a:ext uri="{FF2B5EF4-FFF2-40B4-BE49-F238E27FC236}">
                <a16:creationId xmlns:a16="http://schemas.microsoft.com/office/drawing/2014/main" id="{912B43F6-3A3A-4EEF-A574-58B1AAF4A0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349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40" name="Line 88">
            <a:extLst>
              <a:ext uri="{FF2B5EF4-FFF2-40B4-BE49-F238E27FC236}">
                <a16:creationId xmlns:a16="http://schemas.microsoft.com/office/drawing/2014/main" id="{A8BB6984-F4EC-4F14-98E0-6ACEF3FC1C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5" y="5013325"/>
            <a:ext cx="176213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041" name="Text Box 89">
            <a:extLst>
              <a:ext uri="{FF2B5EF4-FFF2-40B4-BE49-F238E27FC236}">
                <a16:creationId xmlns:a16="http://schemas.microsoft.com/office/drawing/2014/main" id="{753772CF-4B6F-4B61-8425-A29F71F13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167313"/>
            <a:ext cx="4000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D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6055" name="Text Box 103">
            <a:extLst>
              <a:ext uri="{FF2B5EF4-FFF2-40B4-BE49-F238E27FC236}">
                <a16:creationId xmlns:a16="http://schemas.microsoft.com/office/drawing/2014/main" id="{1F699A3E-A9B1-4B47-8560-DA81054D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013" y="465296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85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上行</a:t>
            </a:r>
          </a:p>
        </p:txBody>
      </p:sp>
      <p:sp>
        <p:nvSpPr>
          <p:cNvPr id="126056" name="Text Box 104">
            <a:extLst>
              <a:ext uri="{FF2B5EF4-FFF2-40B4-BE49-F238E27FC236}">
                <a16:creationId xmlns:a16="http://schemas.microsoft.com/office/drawing/2014/main" id="{F4983AE4-3728-43EC-8228-1F335A031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465296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下行</a:t>
            </a:r>
          </a:p>
        </p:txBody>
      </p:sp>
      <p:sp>
        <p:nvSpPr>
          <p:cNvPr id="126058" name="Freeform 106">
            <a:extLst>
              <a:ext uri="{FF2B5EF4-FFF2-40B4-BE49-F238E27FC236}">
                <a16:creationId xmlns:a16="http://schemas.microsoft.com/office/drawing/2014/main" id="{884CB76A-2A79-4931-8CDB-E6F1B0BC5FDE}"/>
              </a:ext>
            </a:extLst>
          </p:cNvPr>
          <p:cNvSpPr>
            <a:spLocks/>
          </p:cNvSpPr>
          <p:nvPr/>
        </p:nvSpPr>
        <p:spPr bwMode="auto">
          <a:xfrm>
            <a:off x="6229350" y="4364038"/>
            <a:ext cx="863600" cy="1512887"/>
          </a:xfrm>
          <a:custGeom>
            <a:avLst/>
            <a:gdLst>
              <a:gd name="T0" fmla="*/ 8 w 598"/>
              <a:gd name="T1" fmla="*/ 953 h 953"/>
              <a:gd name="T2" fmla="*/ 8 w 598"/>
              <a:gd name="T3" fmla="*/ 862 h 953"/>
              <a:gd name="T4" fmla="*/ 8 w 598"/>
              <a:gd name="T5" fmla="*/ 681 h 953"/>
              <a:gd name="T6" fmla="*/ 54 w 598"/>
              <a:gd name="T7" fmla="*/ 545 h 953"/>
              <a:gd name="T8" fmla="*/ 280 w 598"/>
              <a:gd name="T9" fmla="*/ 272 h 953"/>
              <a:gd name="T10" fmla="*/ 598 w 598"/>
              <a:gd name="T11" fmla="*/ 0 h 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8" h="953">
                <a:moveTo>
                  <a:pt x="8" y="953"/>
                </a:moveTo>
                <a:cubicBezTo>
                  <a:pt x="8" y="930"/>
                  <a:pt x="8" y="907"/>
                  <a:pt x="8" y="862"/>
                </a:cubicBezTo>
                <a:cubicBezTo>
                  <a:pt x="8" y="817"/>
                  <a:pt x="0" y="734"/>
                  <a:pt x="8" y="681"/>
                </a:cubicBezTo>
                <a:cubicBezTo>
                  <a:pt x="16" y="628"/>
                  <a:pt x="9" y="613"/>
                  <a:pt x="54" y="545"/>
                </a:cubicBezTo>
                <a:cubicBezTo>
                  <a:pt x="99" y="477"/>
                  <a:pt x="189" y="363"/>
                  <a:pt x="280" y="272"/>
                </a:cubicBezTo>
                <a:cubicBezTo>
                  <a:pt x="371" y="181"/>
                  <a:pt x="484" y="90"/>
                  <a:pt x="598" y="0"/>
                </a:cubicBezTo>
              </a:path>
            </a:pathLst>
          </a:custGeom>
          <a:noFill/>
          <a:ln w="28575" cmpd="sng">
            <a:solidFill>
              <a:srgbClr val="FF66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6064" name="Group 112">
            <a:extLst>
              <a:ext uri="{FF2B5EF4-FFF2-40B4-BE49-F238E27FC236}">
                <a16:creationId xmlns:a16="http://schemas.microsoft.com/office/drawing/2014/main" id="{2876BED3-B948-4240-8D89-4FA5B7FD0FB4}"/>
              </a:ext>
            </a:extLst>
          </p:cNvPr>
          <p:cNvGrpSpPr>
            <a:grpSpLocks/>
          </p:cNvGrpSpPr>
          <p:nvPr/>
        </p:nvGrpSpPr>
        <p:grpSpPr bwMode="auto">
          <a:xfrm>
            <a:off x="6732588" y="4364038"/>
            <a:ext cx="1368425" cy="1512887"/>
            <a:chOff x="4241" y="2613"/>
            <a:chExt cx="862" cy="953"/>
          </a:xfrm>
        </p:grpSpPr>
        <p:sp>
          <p:nvSpPr>
            <p:cNvPr id="126051" name="Line 99">
              <a:extLst>
                <a:ext uri="{FF2B5EF4-FFF2-40B4-BE49-F238E27FC236}">
                  <a16:creationId xmlns:a16="http://schemas.microsoft.com/office/drawing/2014/main" id="{5348E5C0-98C3-4033-B6B6-E5E47BA77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2976"/>
              <a:ext cx="0" cy="227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59" name="Line 107">
              <a:extLst>
                <a:ext uri="{FF2B5EF4-FFF2-40B4-BE49-F238E27FC236}">
                  <a16:creationId xmlns:a16="http://schemas.microsoft.com/office/drawing/2014/main" id="{DFDA0A18-AD3A-4AA8-856F-239EFF1AE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659"/>
              <a:ext cx="0" cy="54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61" name="Freeform 109">
              <a:extLst>
                <a:ext uri="{FF2B5EF4-FFF2-40B4-BE49-F238E27FC236}">
                  <a16:creationId xmlns:a16="http://schemas.microsoft.com/office/drawing/2014/main" id="{76B59D17-9E0D-4B67-B5CE-F363891644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0" y="2613"/>
              <a:ext cx="553" cy="953"/>
            </a:xfrm>
            <a:custGeom>
              <a:avLst/>
              <a:gdLst>
                <a:gd name="T0" fmla="*/ 8 w 598"/>
                <a:gd name="T1" fmla="*/ 953 h 953"/>
                <a:gd name="T2" fmla="*/ 8 w 598"/>
                <a:gd name="T3" fmla="*/ 862 h 953"/>
                <a:gd name="T4" fmla="*/ 8 w 598"/>
                <a:gd name="T5" fmla="*/ 681 h 953"/>
                <a:gd name="T6" fmla="*/ 54 w 598"/>
                <a:gd name="T7" fmla="*/ 545 h 953"/>
                <a:gd name="T8" fmla="*/ 280 w 598"/>
                <a:gd name="T9" fmla="*/ 272 h 953"/>
                <a:gd name="T10" fmla="*/ 598 w 598"/>
                <a:gd name="T11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8" h="953">
                  <a:moveTo>
                    <a:pt x="8" y="953"/>
                  </a:moveTo>
                  <a:cubicBezTo>
                    <a:pt x="8" y="930"/>
                    <a:pt x="8" y="907"/>
                    <a:pt x="8" y="862"/>
                  </a:cubicBezTo>
                  <a:cubicBezTo>
                    <a:pt x="8" y="817"/>
                    <a:pt x="0" y="734"/>
                    <a:pt x="8" y="681"/>
                  </a:cubicBezTo>
                  <a:cubicBezTo>
                    <a:pt x="16" y="628"/>
                    <a:pt x="9" y="613"/>
                    <a:pt x="54" y="545"/>
                  </a:cubicBezTo>
                  <a:cubicBezTo>
                    <a:pt x="99" y="477"/>
                    <a:pt x="189" y="363"/>
                    <a:pt x="280" y="272"/>
                  </a:cubicBezTo>
                  <a:cubicBezTo>
                    <a:pt x="371" y="181"/>
                    <a:pt x="484" y="90"/>
                    <a:pt x="598" y="0"/>
                  </a:cubicBezTo>
                </a:path>
              </a:pathLst>
            </a:custGeom>
            <a:noFill/>
            <a:ln w="28575" cmpd="sng">
              <a:solidFill>
                <a:srgbClr val="66FF33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62" name="Line 110">
              <a:extLst>
                <a:ext uri="{FF2B5EF4-FFF2-40B4-BE49-F238E27FC236}">
                  <a16:creationId xmlns:a16="http://schemas.microsoft.com/office/drawing/2014/main" id="{F11BF339-FFDF-4B01-94C6-73D866723B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8" y="2954"/>
              <a:ext cx="0" cy="249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6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59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66FF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59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66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66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60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60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260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60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260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260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260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60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1259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660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259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59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2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2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2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2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2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2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5" grpId="0"/>
      <p:bldP spid="1260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灯片编号占位符 5">
            <a:extLst>
              <a:ext uri="{FF2B5EF4-FFF2-40B4-BE49-F238E27FC236}">
                <a16:creationId xmlns:a16="http://schemas.microsoft.com/office/drawing/2014/main" id="{3D31EB40-CCFC-40F9-9FAC-50C3BADB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B4B3-4DBE-4E70-9338-9F1DB91D9A60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126978" name="Line 2">
            <a:extLst>
              <a:ext uri="{FF2B5EF4-FFF2-40B4-BE49-F238E27FC236}">
                <a16:creationId xmlns:a16="http://schemas.microsoft.com/office/drawing/2014/main" id="{B2A9DAEE-6D5B-42E5-BB00-FE6F693E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7D319581-D017-4544-AE08-EFF7B03E9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Unidirectional RPT</a:t>
            </a:r>
          </a:p>
        </p:txBody>
      </p:sp>
      <p:sp>
        <p:nvSpPr>
          <p:cNvPr id="126980" name="Line 4">
            <a:extLst>
              <a:ext uri="{FF2B5EF4-FFF2-40B4-BE49-F238E27FC236}">
                <a16:creationId xmlns:a16="http://schemas.microsoft.com/office/drawing/2014/main" id="{4201273A-F29F-4DEA-95F5-D5F7B8F4CC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1" name="Line 5">
            <a:extLst>
              <a:ext uri="{FF2B5EF4-FFF2-40B4-BE49-F238E27FC236}">
                <a16:creationId xmlns:a16="http://schemas.microsoft.com/office/drawing/2014/main" id="{DAD659CC-935A-4883-9104-690573436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id="{6CAF76E2-923F-4696-AD93-0FE7F6379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6983" name="Picture 7">
            <a:extLst>
              <a:ext uri="{FF2B5EF4-FFF2-40B4-BE49-F238E27FC236}">
                <a16:creationId xmlns:a16="http://schemas.microsoft.com/office/drawing/2014/main" id="{E5EE533C-1906-4A70-B0B9-2BB39E080FE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84" name="Picture 8">
            <a:extLst>
              <a:ext uri="{FF2B5EF4-FFF2-40B4-BE49-F238E27FC236}">
                <a16:creationId xmlns:a16="http://schemas.microsoft.com/office/drawing/2014/main" id="{452FE8BE-6EC7-41C1-BC81-20EB1D8C2BE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85" name="Picture 9">
            <a:extLst>
              <a:ext uri="{FF2B5EF4-FFF2-40B4-BE49-F238E27FC236}">
                <a16:creationId xmlns:a16="http://schemas.microsoft.com/office/drawing/2014/main" id="{BF924C62-D797-48C2-849A-1CF2818B1D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86" name="Picture 10">
            <a:extLst>
              <a:ext uri="{FF2B5EF4-FFF2-40B4-BE49-F238E27FC236}">
                <a16:creationId xmlns:a16="http://schemas.microsoft.com/office/drawing/2014/main" id="{BAFA035A-0F40-4F9B-B56A-DE4F5E69233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987" name="Line 11">
            <a:extLst>
              <a:ext uri="{FF2B5EF4-FFF2-40B4-BE49-F238E27FC236}">
                <a16:creationId xmlns:a16="http://schemas.microsoft.com/office/drawing/2014/main" id="{5A01253B-F432-4005-AB27-9A0F40864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8" name="Line 12">
            <a:extLst>
              <a:ext uri="{FF2B5EF4-FFF2-40B4-BE49-F238E27FC236}">
                <a16:creationId xmlns:a16="http://schemas.microsoft.com/office/drawing/2014/main" id="{BC57377B-67CF-4917-A36E-A4E88BB0D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9" name="Line 13">
            <a:extLst>
              <a:ext uri="{FF2B5EF4-FFF2-40B4-BE49-F238E27FC236}">
                <a16:creationId xmlns:a16="http://schemas.microsoft.com/office/drawing/2014/main" id="{E4DE8DA9-B35E-4371-BC15-CE9E45781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0" name="Rectangle 14">
            <a:extLst>
              <a:ext uri="{FF2B5EF4-FFF2-40B4-BE49-F238E27FC236}">
                <a16:creationId xmlns:a16="http://schemas.microsoft.com/office/drawing/2014/main" id="{1C86D05D-B645-4632-942E-5D80410B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6991" name="Group 15">
            <a:extLst>
              <a:ext uri="{FF2B5EF4-FFF2-40B4-BE49-F238E27FC236}">
                <a16:creationId xmlns:a16="http://schemas.microsoft.com/office/drawing/2014/main" id="{7DE3B9D1-6E48-49E1-A3EF-A2C3BA5E743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6992" name="Line 16">
              <a:extLst>
                <a:ext uri="{FF2B5EF4-FFF2-40B4-BE49-F238E27FC236}">
                  <a16:creationId xmlns:a16="http://schemas.microsoft.com/office/drawing/2014/main" id="{81371C70-1EC4-4C7D-9251-30F103F33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3" name="Line 17">
              <a:extLst>
                <a:ext uri="{FF2B5EF4-FFF2-40B4-BE49-F238E27FC236}">
                  <a16:creationId xmlns:a16="http://schemas.microsoft.com/office/drawing/2014/main" id="{5CD565F1-AC21-42ED-BFDD-5FE7E76FA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4" name="Line 18">
              <a:extLst>
                <a:ext uri="{FF2B5EF4-FFF2-40B4-BE49-F238E27FC236}">
                  <a16:creationId xmlns:a16="http://schemas.microsoft.com/office/drawing/2014/main" id="{69FE5789-5DE4-4C14-BE22-41D67CF3A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6995" name="Rectangle 19">
            <a:extLst>
              <a:ext uri="{FF2B5EF4-FFF2-40B4-BE49-F238E27FC236}">
                <a16:creationId xmlns:a16="http://schemas.microsoft.com/office/drawing/2014/main" id="{E8A21479-8C5E-4588-866E-1A7AFDC5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6996" name="Group 20">
            <a:extLst>
              <a:ext uri="{FF2B5EF4-FFF2-40B4-BE49-F238E27FC236}">
                <a16:creationId xmlns:a16="http://schemas.microsoft.com/office/drawing/2014/main" id="{4A4E0144-88DE-4DE0-8452-96F9B6BE4876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6997" name="Line 21">
              <a:extLst>
                <a:ext uri="{FF2B5EF4-FFF2-40B4-BE49-F238E27FC236}">
                  <a16:creationId xmlns:a16="http://schemas.microsoft.com/office/drawing/2014/main" id="{F89B39B7-ED42-4B09-91FF-11A68A4C8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8" name="Line 22">
              <a:extLst>
                <a:ext uri="{FF2B5EF4-FFF2-40B4-BE49-F238E27FC236}">
                  <a16:creationId xmlns:a16="http://schemas.microsoft.com/office/drawing/2014/main" id="{244E03B3-036F-40AE-B645-C3CAE0FA5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9" name="Line 23">
              <a:extLst>
                <a:ext uri="{FF2B5EF4-FFF2-40B4-BE49-F238E27FC236}">
                  <a16:creationId xmlns:a16="http://schemas.microsoft.com/office/drawing/2014/main" id="{A278823F-2FE2-4687-A98A-6CDAB7875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7000" name="Line 24">
            <a:extLst>
              <a:ext uri="{FF2B5EF4-FFF2-40B4-BE49-F238E27FC236}">
                <a16:creationId xmlns:a16="http://schemas.microsoft.com/office/drawing/2014/main" id="{B713864B-4A41-4D32-AEC8-5A5D63BDD4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01" name="Line 25">
            <a:extLst>
              <a:ext uri="{FF2B5EF4-FFF2-40B4-BE49-F238E27FC236}">
                <a16:creationId xmlns:a16="http://schemas.microsoft.com/office/drawing/2014/main" id="{9BE2873F-6497-467E-B613-080C19D82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02" name="Text Box 26">
            <a:extLst>
              <a:ext uri="{FF2B5EF4-FFF2-40B4-BE49-F238E27FC236}">
                <a16:creationId xmlns:a16="http://schemas.microsoft.com/office/drawing/2014/main" id="{74E56F6A-B88B-4475-8DE8-48AFEF5C9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7003" name="Text Box 27">
            <a:extLst>
              <a:ext uri="{FF2B5EF4-FFF2-40B4-BE49-F238E27FC236}">
                <a16:creationId xmlns:a16="http://schemas.microsoft.com/office/drawing/2014/main" id="{05EAF60D-9F5F-4705-8193-7A2C30FDB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7004" name="Text Box 28">
            <a:extLst>
              <a:ext uri="{FF2B5EF4-FFF2-40B4-BE49-F238E27FC236}">
                <a16:creationId xmlns:a16="http://schemas.microsoft.com/office/drawing/2014/main" id="{C5C69AC5-2B26-42C7-B923-229C6FF9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7005" name="Text Box 29">
            <a:extLst>
              <a:ext uri="{FF2B5EF4-FFF2-40B4-BE49-F238E27FC236}">
                <a16:creationId xmlns:a16="http://schemas.microsoft.com/office/drawing/2014/main" id="{DD64B5E0-BA14-46AB-842E-710867D0A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7006" name="Text Box 30">
            <a:extLst>
              <a:ext uri="{FF2B5EF4-FFF2-40B4-BE49-F238E27FC236}">
                <a16:creationId xmlns:a16="http://schemas.microsoft.com/office/drawing/2014/main" id="{0DE42EAB-2245-4563-B0EB-8298E839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7007" name="Text Box 31">
            <a:extLst>
              <a:ext uri="{FF2B5EF4-FFF2-40B4-BE49-F238E27FC236}">
                <a16:creationId xmlns:a16="http://schemas.microsoft.com/office/drawing/2014/main" id="{4EE47108-9737-4E3B-9111-4BF4EF646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7008" name="Text Box 32">
            <a:extLst>
              <a:ext uri="{FF2B5EF4-FFF2-40B4-BE49-F238E27FC236}">
                <a16:creationId xmlns:a16="http://schemas.microsoft.com/office/drawing/2014/main" id="{96702287-AB91-4B40-8486-CFE4DEC2E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sp>
        <p:nvSpPr>
          <p:cNvPr id="127009" name="Text Box 33">
            <a:extLst>
              <a:ext uri="{FF2B5EF4-FFF2-40B4-BE49-F238E27FC236}">
                <a16:creationId xmlns:a16="http://schemas.microsoft.com/office/drawing/2014/main" id="{D77A71A7-BA8F-4525-8C15-857ECB020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268413"/>
            <a:ext cx="43195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D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E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224.2.2.2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pic>
        <p:nvPicPr>
          <p:cNvPr id="127017" name="Picture 41">
            <a:extLst>
              <a:ext uri="{FF2B5EF4-FFF2-40B4-BE49-F238E27FC236}">
                <a16:creationId xmlns:a16="http://schemas.microsoft.com/office/drawing/2014/main" id="{BA102927-E04E-4E61-9337-71240F0B66F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018" name="Picture 42">
            <a:extLst>
              <a:ext uri="{FF2B5EF4-FFF2-40B4-BE49-F238E27FC236}">
                <a16:creationId xmlns:a16="http://schemas.microsoft.com/office/drawing/2014/main" id="{890DC79B-A5F8-4C75-B575-A2389F7AA8F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019" name="Text Box 43">
            <a:extLst>
              <a:ext uri="{FF2B5EF4-FFF2-40B4-BE49-F238E27FC236}">
                <a16:creationId xmlns:a16="http://schemas.microsoft.com/office/drawing/2014/main" id="{F91AF834-0646-4025-B3EA-2B9397ACD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7020" name="Text Box 44">
            <a:extLst>
              <a:ext uri="{FF2B5EF4-FFF2-40B4-BE49-F238E27FC236}">
                <a16:creationId xmlns:a16="http://schemas.microsoft.com/office/drawing/2014/main" id="{26D2B7E8-9008-4B77-B37A-9060EE511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  <p:sp>
        <p:nvSpPr>
          <p:cNvPr id="127021" name="Rectangle 45">
            <a:extLst>
              <a:ext uri="{FF2B5EF4-FFF2-40B4-BE49-F238E27FC236}">
                <a16:creationId xmlns:a16="http://schemas.microsoft.com/office/drawing/2014/main" id="{EFA53A49-9850-4C01-819B-22570CE1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75113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D</a:t>
            </a:r>
          </a:p>
        </p:txBody>
      </p:sp>
      <p:sp>
        <p:nvSpPr>
          <p:cNvPr id="127022" name="Line 46">
            <a:extLst>
              <a:ext uri="{FF2B5EF4-FFF2-40B4-BE49-F238E27FC236}">
                <a16:creationId xmlns:a16="http://schemas.microsoft.com/office/drawing/2014/main" id="{B3818C70-2C9A-452E-9E9E-CF4614ECA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303847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23" name="Text Box 47">
            <a:extLst>
              <a:ext uri="{FF2B5EF4-FFF2-40B4-BE49-F238E27FC236}">
                <a16:creationId xmlns:a16="http://schemas.microsoft.com/office/drawing/2014/main" id="{5818A691-F665-43BA-B28D-016951ADB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4790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192.4.4.4</a:t>
            </a:r>
          </a:p>
        </p:txBody>
      </p:sp>
      <p:sp>
        <p:nvSpPr>
          <p:cNvPr id="127024" name="Text Box 48">
            <a:extLst>
              <a:ext uri="{FF2B5EF4-FFF2-40B4-BE49-F238E27FC236}">
                <a16:creationId xmlns:a16="http://schemas.microsoft.com/office/drawing/2014/main" id="{C66BF042-170B-477C-AB2E-81130D996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644900"/>
            <a:ext cx="198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(*, 224.2.2.2)</a:t>
            </a:r>
          </a:p>
        </p:txBody>
      </p:sp>
      <p:sp>
        <p:nvSpPr>
          <p:cNvPr id="127025" name="Text Box 49">
            <a:extLst>
              <a:ext uri="{FF2B5EF4-FFF2-40B4-BE49-F238E27FC236}">
                <a16:creationId xmlns:a16="http://schemas.microsoft.com/office/drawing/2014/main" id="{01B54CA1-39EA-45E7-909D-8ED8366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525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R5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26" name="Text Box 50">
            <a:extLst>
              <a:ext uri="{FF2B5EF4-FFF2-40B4-BE49-F238E27FC236}">
                <a16:creationId xmlns:a16="http://schemas.microsoft.com/office/drawing/2014/main" id="{FD073A49-47D5-49CC-8AE9-AAB8196FE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R2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27" name="Text Box 51">
            <a:extLst>
              <a:ext uri="{FF2B5EF4-FFF2-40B4-BE49-F238E27FC236}">
                <a16:creationId xmlns:a16="http://schemas.microsoft.com/office/drawing/2014/main" id="{4458EBAA-468A-4F3E-876E-84C6D1494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3715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R1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28" name="Text Box 52">
            <a:extLst>
              <a:ext uri="{FF2B5EF4-FFF2-40B4-BE49-F238E27FC236}">
                <a16:creationId xmlns:a16="http://schemas.microsoft.com/office/drawing/2014/main" id="{5145C9DB-9C08-42DE-A72F-499A9CD01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005263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R4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29" name="Text Box 53">
            <a:extLst>
              <a:ext uri="{FF2B5EF4-FFF2-40B4-BE49-F238E27FC236}">
                <a16:creationId xmlns:a16="http://schemas.microsoft.com/office/drawing/2014/main" id="{BF30BAA9-09AF-40AA-BA15-9D80F25DF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2113" y="5743575"/>
            <a:ext cx="3762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C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30" name="Line 54">
            <a:extLst>
              <a:ext uri="{FF2B5EF4-FFF2-40B4-BE49-F238E27FC236}">
                <a16:creationId xmlns:a16="http://schemas.microsoft.com/office/drawing/2014/main" id="{31C92033-79CE-46DD-8482-44750423D3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2413" y="4437063"/>
            <a:ext cx="255587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1" name="Line 55">
            <a:extLst>
              <a:ext uri="{FF2B5EF4-FFF2-40B4-BE49-F238E27FC236}">
                <a16:creationId xmlns:a16="http://schemas.microsoft.com/office/drawing/2014/main" id="{D2E19811-DE10-4261-B3B0-24D6C96E6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9350" y="4437063"/>
            <a:ext cx="255588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2" name="Line 56">
            <a:extLst>
              <a:ext uri="{FF2B5EF4-FFF2-40B4-BE49-F238E27FC236}">
                <a16:creationId xmlns:a16="http://schemas.microsoft.com/office/drawing/2014/main" id="{9922BE54-62D1-4256-8180-45953933E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0" y="55895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3" name="Line 57">
            <a:extLst>
              <a:ext uri="{FF2B5EF4-FFF2-40B4-BE49-F238E27FC236}">
                <a16:creationId xmlns:a16="http://schemas.microsoft.com/office/drawing/2014/main" id="{4DE8EBE5-4894-45B5-8FC1-5273296CE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6450" y="442436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4" name="Text Box 58">
            <a:extLst>
              <a:ext uri="{FF2B5EF4-FFF2-40B4-BE49-F238E27FC236}">
                <a16:creationId xmlns:a16="http://schemas.microsoft.com/office/drawing/2014/main" id="{CAAEC268-FD22-48AB-B0BA-EEF827448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5748338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A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35" name="Line 59">
            <a:extLst>
              <a:ext uri="{FF2B5EF4-FFF2-40B4-BE49-F238E27FC236}">
                <a16:creationId xmlns:a16="http://schemas.microsoft.com/office/drawing/2014/main" id="{F205B8BE-08E2-4EB4-AA9E-7DF9C4D34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55895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6" name="Text Box 60">
            <a:extLst>
              <a:ext uri="{FF2B5EF4-FFF2-40B4-BE49-F238E27FC236}">
                <a16:creationId xmlns:a16="http://schemas.microsoft.com/office/drawing/2014/main" id="{F21EDC3F-6248-4AF0-B532-ACDF2230D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4581525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R6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37" name="Text Box 61">
            <a:extLst>
              <a:ext uri="{FF2B5EF4-FFF2-40B4-BE49-F238E27FC236}">
                <a16:creationId xmlns:a16="http://schemas.microsoft.com/office/drawing/2014/main" id="{539E9C08-F26E-4D52-9927-F6817B84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4597400"/>
            <a:ext cx="590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R3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38" name="Line 62">
            <a:extLst>
              <a:ext uri="{FF2B5EF4-FFF2-40B4-BE49-F238E27FC236}">
                <a16:creationId xmlns:a16="http://schemas.microsoft.com/office/drawing/2014/main" id="{7A092CD0-CEDE-45F1-AC0E-FA565BAAB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5013325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39" name="Line 63">
            <a:extLst>
              <a:ext uri="{FF2B5EF4-FFF2-40B4-BE49-F238E27FC236}">
                <a16:creationId xmlns:a16="http://schemas.microsoft.com/office/drawing/2014/main" id="{D636A496-04A0-4BAC-9C17-B714489E8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250" y="5013325"/>
            <a:ext cx="176213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40" name="Text Box 64">
            <a:extLst>
              <a:ext uri="{FF2B5EF4-FFF2-40B4-BE49-F238E27FC236}">
                <a16:creationId xmlns:a16="http://schemas.microsoft.com/office/drawing/2014/main" id="{A9518335-5C8F-4FF7-8941-2C0186B8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167313"/>
            <a:ext cx="361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E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41" name="Line 65">
            <a:extLst>
              <a:ext uri="{FF2B5EF4-FFF2-40B4-BE49-F238E27FC236}">
                <a16:creationId xmlns:a16="http://schemas.microsoft.com/office/drawing/2014/main" id="{1F5A113E-F86D-40D3-851C-366BF3163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4863" y="5013325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42" name="Text Box 66">
            <a:extLst>
              <a:ext uri="{FF2B5EF4-FFF2-40B4-BE49-F238E27FC236}">
                <a16:creationId xmlns:a16="http://schemas.microsoft.com/office/drawing/2014/main" id="{79A7612E-2345-4F19-A9FA-96A8C538A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5172075"/>
            <a:ext cx="3841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B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43" name="Line 67">
            <a:extLst>
              <a:ext uri="{FF2B5EF4-FFF2-40B4-BE49-F238E27FC236}">
                <a16:creationId xmlns:a16="http://schemas.microsoft.com/office/drawing/2014/main" id="{D62C2FCF-8537-4106-B0E4-081721952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5018088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55" name="Text Box 79">
            <a:extLst>
              <a:ext uri="{FF2B5EF4-FFF2-40B4-BE49-F238E27FC236}">
                <a16:creationId xmlns:a16="http://schemas.microsoft.com/office/drawing/2014/main" id="{243CFE2F-C944-4D2F-800C-BD38A6984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395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根</a:t>
            </a:r>
          </a:p>
        </p:txBody>
      </p:sp>
      <p:sp>
        <p:nvSpPr>
          <p:cNvPr id="127056" name="Rectangle 80">
            <a:extLst>
              <a:ext uri="{FF2B5EF4-FFF2-40B4-BE49-F238E27FC236}">
                <a16:creationId xmlns:a16="http://schemas.microsoft.com/office/drawing/2014/main" id="{BE529168-4BF6-4D83-935D-8365AD625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E</a:t>
            </a:r>
          </a:p>
        </p:txBody>
      </p:sp>
      <p:sp>
        <p:nvSpPr>
          <p:cNvPr id="127057" name="Line 81">
            <a:extLst>
              <a:ext uri="{FF2B5EF4-FFF2-40B4-BE49-F238E27FC236}">
                <a16:creationId xmlns:a16="http://schemas.microsoft.com/office/drawing/2014/main" id="{59FC9A2F-D284-4AB6-A3FA-3BBE565A2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6975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58" name="Line 82">
            <a:extLst>
              <a:ext uri="{FF2B5EF4-FFF2-40B4-BE49-F238E27FC236}">
                <a16:creationId xmlns:a16="http://schemas.microsoft.com/office/drawing/2014/main" id="{2659980B-024C-404D-BBD0-31331F53A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59" name="Line 83">
            <a:extLst>
              <a:ext uri="{FF2B5EF4-FFF2-40B4-BE49-F238E27FC236}">
                <a16:creationId xmlns:a16="http://schemas.microsoft.com/office/drawing/2014/main" id="{C69AC7D9-789F-4699-861B-A843B0EB3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60" name="Text Box 84">
            <a:extLst>
              <a:ext uri="{FF2B5EF4-FFF2-40B4-BE49-F238E27FC236}">
                <a16:creationId xmlns:a16="http://schemas.microsoft.com/office/drawing/2014/main" id="{4B13B083-E8D8-44A2-9B87-5B23F13FB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192.5.5.5</a:t>
            </a:r>
          </a:p>
        </p:txBody>
      </p:sp>
      <p:sp>
        <p:nvSpPr>
          <p:cNvPr id="127063" name="Line 87">
            <a:extLst>
              <a:ext uri="{FF2B5EF4-FFF2-40B4-BE49-F238E27FC236}">
                <a16:creationId xmlns:a16="http://schemas.microsoft.com/office/drawing/2014/main" id="{2D31A5F2-6E00-42EA-99AD-83E628F687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5" y="5013325"/>
            <a:ext cx="176213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64" name="Text Box 88">
            <a:extLst>
              <a:ext uri="{FF2B5EF4-FFF2-40B4-BE49-F238E27FC236}">
                <a16:creationId xmlns:a16="http://schemas.microsoft.com/office/drawing/2014/main" id="{EC948794-2672-4390-8737-75D1C3C69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167313"/>
            <a:ext cx="4000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600">
                <a:effectLst/>
              </a:rPr>
              <a:t>D</a:t>
            </a:r>
            <a:endParaRPr kumimoji="1" lang="en-US" altLang="zh-CN" sz="2600" baseline="-25000">
              <a:effectLst/>
            </a:endParaRPr>
          </a:p>
        </p:txBody>
      </p:sp>
      <p:sp>
        <p:nvSpPr>
          <p:cNvPr id="127066" name="Text Box 90">
            <a:extLst>
              <a:ext uri="{FF2B5EF4-FFF2-40B4-BE49-F238E27FC236}">
                <a16:creationId xmlns:a16="http://schemas.microsoft.com/office/drawing/2014/main" id="{664B4607-F1F7-4BBF-9FC4-420FBF7D6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465296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下行</a:t>
            </a:r>
          </a:p>
        </p:txBody>
      </p:sp>
      <p:grpSp>
        <p:nvGrpSpPr>
          <p:cNvPr id="127079" name="Group 103">
            <a:extLst>
              <a:ext uri="{FF2B5EF4-FFF2-40B4-BE49-F238E27FC236}">
                <a16:creationId xmlns:a16="http://schemas.microsoft.com/office/drawing/2014/main" id="{4840D734-0B8B-4DF8-85F2-1CE8D2487926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4364038"/>
            <a:ext cx="1873250" cy="1512887"/>
            <a:chOff x="3923" y="2613"/>
            <a:chExt cx="1180" cy="953"/>
          </a:xfrm>
        </p:grpSpPr>
        <p:sp>
          <p:nvSpPr>
            <p:cNvPr id="127067" name="Freeform 91">
              <a:extLst>
                <a:ext uri="{FF2B5EF4-FFF2-40B4-BE49-F238E27FC236}">
                  <a16:creationId xmlns:a16="http://schemas.microsoft.com/office/drawing/2014/main" id="{3E73F35C-A346-4FD0-B74B-81E11A985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2613"/>
              <a:ext cx="544" cy="953"/>
            </a:xfrm>
            <a:custGeom>
              <a:avLst/>
              <a:gdLst>
                <a:gd name="T0" fmla="*/ 8 w 598"/>
                <a:gd name="T1" fmla="*/ 953 h 953"/>
                <a:gd name="T2" fmla="*/ 8 w 598"/>
                <a:gd name="T3" fmla="*/ 862 h 953"/>
                <a:gd name="T4" fmla="*/ 8 w 598"/>
                <a:gd name="T5" fmla="*/ 681 h 953"/>
                <a:gd name="T6" fmla="*/ 54 w 598"/>
                <a:gd name="T7" fmla="*/ 545 h 953"/>
                <a:gd name="T8" fmla="*/ 280 w 598"/>
                <a:gd name="T9" fmla="*/ 272 h 953"/>
                <a:gd name="T10" fmla="*/ 598 w 598"/>
                <a:gd name="T11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8" h="953">
                  <a:moveTo>
                    <a:pt x="8" y="953"/>
                  </a:moveTo>
                  <a:cubicBezTo>
                    <a:pt x="8" y="930"/>
                    <a:pt x="8" y="907"/>
                    <a:pt x="8" y="862"/>
                  </a:cubicBezTo>
                  <a:cubicBezTo>
                    <a:pt x="8" y="817"/>
                    <a:pt x="0" y="734"/>
                    <a:pt x="8" y="681"/>
                  </a:cubicBezTo>
                  <a:cubicBezTo>
                    <a:pt x="16" y="628"/>
                    <a:pt x="9" y="613"/>
                    <a:pt x="54" y="545"/>
                  </a:cubicBezTo>
                  <a:cubicBezTo>
                    <a:pt x="99" y="477"/>
                    <a:pt x="189" y="363"/>
                    <a:pt x="280" y="272"/>
                  </a:cubicBezTo>
                  <a:cubicBezTo>
                    <a:pt x="371" y="181"/>
                    <a:pt x="484" y="90"/>
                    <a:pt x="598" y="0"/>
                  </a:cubicBezTo>
                </a:path>
              </a:pathLst>
            </a:custGeom>
            <a:noFill/>
            <a:ln w="28575" cmpd="sng">
              <a:solidFill>
                <a:srgbClr val="00FFFF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7074" name="Group 98">
              <a:extLst>
                <a:ext uri="{FF2B5EF4-FFF2-40B4-BE49-F238E27FC236}">
                  <a16:creationId xmlns:a16="http://schemas.microsoft.com/office/drawing/2014/main" id="{F0268348-947A-4BCF-98EC-F945908D7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1" y="2613"/>
              <a:ext cx="862" cy="953"/>
              <a:chOff x="4241" y="2613"/>
              <a:chExt cx="862" cy="953"/>
            </a:xfrm>
          </p:grpSpPr>
          <p:sp>
            <p:nvSpPr>
              <p:cNvPr id="127075" name="Line 99">
                <a:extLst>
                  <a:ext uri="{FF2B5EF4-FFF2-40B4-BE49-F238E27FC236}">
                    <a16:creationId xmlns:a16="http://schemas.microsoft.com/office/drawing/2014/main" id="{6EEE8297-44CA-4ABC-98AA-A40A061A6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2976"/>
                <a:ext cx="0" cy="227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076" name="Line 100">
                <a:extLst>
                  <a:ext uri="{FF2B5EF4-FFF2-40B4-BE49-F238E27FC236}">
                    <a16:creationId xmlns:a16="http://schemas.microsoft.com/office/drawing/2014/main" id="{4896BDC5-6B7F-4BFE-B13A-95CA53062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2659"/>
                <a:ext cx="0" cy="544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077" name="Freeform 101">
                <a:extLst>
                  <a:ext uri="{FF2B5EF4-FFF2-40B4-BE49-F238E27FC236}">
                    <a16:creationId xmlns:a16="http://schemas.microsoft.com/office/drawing/2014/main" id="{7C84AF56-0325-4577-A55A-4EED298EE7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50" y="2613"/>
                <a:ext cx="553" cy="953"/>
              </a:xfrm>
              <a:custGeom>
                <a:avLst/>
                <a:gdLst>
                  <a:gd name="T0" fmla="*/ 8 w 598"/>
                  <a:gd name="T1" fmla="*/ 953 h 953"/>
                  <a:gd name="T2" fmla="*/ 8 w 598"/>
                  <a:gd name="T3" fmla="*/ 862 h 953"/>
                  <a:gd name="T4" fmla="*/ 8 w 598"/>
                  <a:gd name="T5" fmla="*/ 681 h 953"/>
                  <a:gd name="T6" fmla="*/ 54 w 598"/>
                  <a:gd name="T7" fmla="*/ 545 h 953"/>
                  <a:gd name="T8" fmla="*/ 280 w 598"/>
                  <a:gd name="T9" fmla="*/ 272 h 953"/>
                  <a:gd name="T10" fmla="*/ 598 w 598"/>
                  <a:gd name="T11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8" h="953">
                    <a:moveTo>
                      <a:pt x="8" y="953"/>
                    </a:moveTo>
                    <a:cubicBezTo>
                      <a:pt x="8" y="930"/>
                      <a:pt x="8" y="907"/>
                      <a:pt x="8" y="862"/>
                    </a:cubicBezTo>
                    <a:cubicBezTo>
                      <a:pt x="8" y="817"/>
                      <a:pt x="0" y="734"/>
                      <a:pt x="8" y="681"/>
                    </a:cubicBezTo>
                    <a:cubicBezTo>
                      <a:pt x="16" y="628"/>
                      <a:pt x="9" y="613"/>
                      <a:pt x="54" y="545"/>
                    </a:cubicBezTo>
                    <a:cubicBezTo>
                      <a:pt x="99" y="477"/>
                      <a:pt x="189" y="363"/>
                      <a:pt x="280" y="272"/>
                    </a:cubicBezTo>
                    <a:cubicBezTo>
                      <a:pt x="371" y="181"/>
                      <a:pt x="484" y="90"/>
                      <a:pt x="598" y="0"/>
                    </a:cubicBezTo>
                  </a:path>
                </a:pathLst>
              </a:custGeom>
              <a:noFill/>
              <a:ln w="28575" cmpd="sng">
                <a:solidFill>
                  <a:srgbClr val="00FFFF"/>
                </a:solidFill>
                <a:round/>
                <a:headEnd type="stealth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078" name="Line 102">
                <a:extLst>
                  <a:ext uri="{FF2B5EF4-FFF2-40B4-BE49-F238E27FC236}">
                    <a16:creationId xmlns:a16="http://schemas.microsoft.com/office/drawing/2014/main" id="{CB76E7E6-9B5C-4AA2-9D7E-CB327D3EC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8" y="2954"/>
                <a:ext cx="0" cy="249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7080" name="Text Box 104">
            <a:extLst>
              <a:ext uri="{FF2B5EF4-FFF2-40B4-BE49-F238E27FC236}">
                <a16:creationId xmlns:a16="http://schemas.microsoft.com/office/drawing/2014/main" id="{790EA65F-6345-4D2E-8051-A9CE031E6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3702050"/>
            <a:ext cx="1971675" cy="1382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多播源如何</a:t>
            </a:r>
          </a:p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将多播信息</a:t>
            </a:r>
          </a:p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流送至根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86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66" grpId="0"/>
      <p:bldP spid="12708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灯片编号占位符 5">
            <a:extLst>
              <a:ext uri="{FF2B5EF4-FFF2-40B4-BE49-F238E27FC236}">
                <a16:creationId xmlns:a16="http://schemas.microsoft.com/office/drawing/2014/main" id="{32592A41-93F3-4C98-86F5-45FC7BCB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9113-0DDB-4007-B45A-DE21AA477449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128002" name="Line 2">
            <a:extLst>
              <a:ext uri="{FF2B5EF4-FFF2-40B4-BE49-F238E27FC236}">
                <a16:creationId xmlns:a16="http://schemas.microsoft.com/office/drawing/2014/main" id="{E86EF66C-53B7-4D7D-B4AD-448B679FF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FE1345F-B0B8-4C66-A9A9-EA703A92E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Unidirectional RPT</a:t>
            </a:r>
            <a:br>
              <a:rPr lang="en-US" altLang="zh-CN" sz="3600" dirty="0"/>
            </a:br>
            <a:r>
              <a:rPr lang="en-US" altLang="zh-CN" sz="3600" dirty="0"/>
              <a:t>+ Source-Based Tree</a:t>
            </a:r>
          </a:p>
        </p:txBody>
      </p:sp>
      <p:sp>
        <p:nvSpPr>
          <p:cNvPr id="128004" name="Line 4">
            <a:extLst>
              <a:ext uri="{FF2B5EF4-FFF2-40B4-BE49-F238E27FC236}">
                <a16:creationId xmlns:a16="http://schemas.microsoft.com/office/drawing/2014/main" id="{99E2CFD9-CBB1-4800-B1AD-7F04451E7B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5" name="Line 5">
            <a:extLst>
              <a:ext uri="{FF2B5EF4-FFF2-40B4-BE49-F238E27FC236}">
                <a16:creationId xmlns:a16="http://schemas.microsoft.com/office/drawing/2014/main" id="{DA45BC14-318D-4F9A-9FD0-3B235C2BDD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06" name="Rectangle 6">
            <a:extLst>
              <a:ext uri="{FF2B5EF4-FFF2-40B4-BE49-F238E27FC236}">
                <a16:creationId xmlns:a16="http://schemas.microsoft.com/office/drawing/2014/main" id="{738DF299-0979-4138-81A8-C5C7E9A92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8007" name="Picture 7">
            <a:extLst>
              <a:ext uri="{FF2B5EF4-FFF2-40B4-BE49-F238E27FC236}">
                <a16:creationId xmlns:a16="http://schemas.microsoft.com/office/drawing/2014/main" id="{71E0801A-9677-471E-8C82-27089BD7FAB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8" name="Picture 8">
            <a:extLst>
              <a:ext uri="{FF2B5EF4-FFF2-40B4-BE49-F238E27FC236}">
                <a16:creationId xmlns:a16="http://schemas.microsoft.com/office/drawing/2014/main" id="{2398118B-91CC-4EA8-AD9A-C94D2DE7904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9" name="Picture 9">
            <a:extLst>
              <a:ext uri="{FF2B5EF4-FFF2-40B4-BE49-F238E27FC236}">
                <a16:creationId xmlns:a16="http://schemas.microsoft.com/office/drawing/2014/main" id="{A0F0DD1A-C8C6-4EFD-BFF0-AB82E2FAF89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10" name="Picture 10">
            <a:extLst>
              <a:ext uri="{FF2B5EF4-FFF2-40B4-BE49-F238E27FC236}">
                <a16:creationId xmlns:a16="http://schemas.microsoft.com/office/drawing/2014/main" id="{12FC17F1-611A-42C1-9085-5354C8A928D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11" name="Line 11">
            <a:extLst>
              <a:ext uri="{FF2B5EF4-FFF2-40B4-BE49-F238E27FC236}">
                <a16:creationId xmlns:a16="http://schemas.microsoft.com/office/drawing/2014/main" id="{8CB02F11-37C5-473A-ABEA-4CF939DD7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12" name="Line 12">
            <a:extLst>
              <a:ext uri="{FF2B5EF4-FFF2-40B4-BE49-F238E27FC236}">
                <a16:creationId xmlns:a16="http://schemas.microsoft.com/office/drawing/2014/main" id="{A911B7C3-FE75-430E-9A72-E3FAA2022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13" name="Line 13">
            <a:extLst>
              <a:ext uri="{FF2B5EF4-FFF2-40B4-BE49-F238E27FC236}">
                <a16:creationId xmlns:a16="http://schemas.microsoft.com/office/drawing/2014/main" id="{5DF6A500-6E38-4D81-A692-89DB656B5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14" name="Rectangle 14">
            <a:extLst>
              <a:ext uri="{FF2B5EF4-FFF2-40B4-BE49-F238E27FC236}">
                <a16:creationId xmlns:a16="http://schemas.microsoft.com/office/drawing/2014/main" id="{B2F21C76-971A-4D81-9BA4-DBF45E7E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8015" name="Group 15">
            <a:extLst>
              <a:ext uri="{FF2B5EF4-FFF2-40B4-BE49-F238E27FC236}">
                <a16:creationId xmlns:a16="http://schemas.microsoft.com/office/drawing/2014/main" id="{7EE39500-9CF0-4135-9386-6A10BA98BA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8016" name="Line 16">
              <a:extLst>
                <a:ext uri="{FF2B5EF4-FFF2-40B4-BE49-F238E27FC236}">
                  <a16:creationId xmlns:a16="http://schemas.microsoft.com/office/drawing/2014/main" id="{77EFEB12-995F-4C47-9BE4-2FF91E7A0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7" name="Line 17">
              <a:extLst>
                <a:ext uri="{FF2B5EF4-FFF2-40B4-BE49-F238E27FC236}">
                  <a16:creationId xmlns:a16="http://schemas.microsoft.com/office/drawing/2014/main" id="{52D3A4C9-A0E0-445B-B22C-78C53C319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8" name="Line 18">
              <a:extLst>
                <a:ext uri="{FF2B5EF4-FFF2-40B4-BE49-F238E27FC236}">
                  <a16:creationId xmlns:a16="http://schemas.microsoft.com/office/drawing/2014/main" id="{8C77DC42-CE39-4DA4-AC42-6C58762C1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8019" name="Rectangle 19">
            <a:extLst>
              <a:ext uri="{FF2B5EF4-FFF2-40B4-BE49-F238E27FC236}">
                <a16:creationId xmlns:a16="http://schemas.microsoft.com/office/drawing/2014/main" id="{EBE55C46-FE51-43D2-9AEA-859E623D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8020" name="Group 20">
            <a:extLst>
              <a:ext uri="{FF2B5EF4-FFF2-40B4-BE49-F238E27FC236}">
                <a16:creationId xmlns:a16="http://schemas.microsoft.com/office/drawing/2014/main" id="{016B6358-EA5D-45E8-A8B3-5C518482BD47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8021" name="Line 21">
              <a:extLst>
                <a:ext uri="{FF2B5EF4-FFF2-40B4-BE49-F238E27FC236}">
                  <a16:creationId xmlns:a16="http://schemas.microsoft.com/office/drawing/2014/main" id="{3CA38705-3FE5-4FA8-8395-3C1871A8A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22" name="Line 22">
              <a:extLst>
                <a:ext uri="{FF2B5EF4-FFF2-40B4-BE49-F238E27FC236}">
                  <a16:creationId xmlns:a16="http://schemas.microsoft.com/office/drawing/2014/main" id="{E6BFF2FD-FCE1-4892-B539-D14598465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23" name="Line 23">
              <a:extLst>
                <a:ext uri="{FF2B5EF4-FFF2-40B4-BE49-F238E27FC236}">
                  <a16:creationId xmlns:a16="http://schemas.microsoft.com/office/drawing/2014/main" id="{A7B49E08-8898-4C72-8EB3-3DC2305BC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8024" name="Line 24">
            <a:extLst>
              <a:ext uri="{FF2B5EF4-FFF2-40B4-BE49-F238E27FC236}">
                <a16:creationId xmlns:a16="http://schemas.microsoft.com/office/drawing/2014/main" id="{6D81CAE7-470D-4036-A80E-143DCFBE8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25" name="Line 25">
            <a:extLst>
              <a:ext uri="{FF2B5EF4-FFF2-40B4-BE49-F238E27FC236}">
                <a16:creationId xmlns:a16="http://schemas.microsoft.com/office/drawing/2014/main" id="{240B3AA4-ABCC-4040-A9EB-005BF0B72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26" name="Text Box 26">
            <a:extLst>
              <a:ext uri="{FF2B5EF4-FFF2-40B4-BE49-F238E27FC236}">
                <a16:creationId xmlns:a16="http://schemas.microsoft.com/office/drawing/2014/main" id="{6B50B81C-1E31-42C1-B3D7-AC62081ED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8027" name="Text Box 27">
            <a:extLst>
              <a:ext uri="{FF2B5EF4-FFF2-40B4-BE49-F238E27FC236}">
                <a16:creationId xmlns:a16="http://schemas.microsoft.com/office/drawing/2014/main" id="{2384CA77-3742-45AE-ACF6-6BAED1E5C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8028" name="Text Box 28">
            <a:extLst>
              <a:ext uri="{FF2B5EF4-FFF2-40B4-BE49-F238E27FC236}">
                <a16:creationId xmlns:a16="http://schemas.microsoft.com/office/drawing/2014/main" id="{8DE240E5-F70B-4F76-93DE-5CE51B10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8029" name="Text Box 29">
            <a:extLst>
              <a:ext uri="{FF2B5EF4-FFF2-40B4-BE49-F238E27FC236}">
                <a16:creationId xmlns:a16="http://schemas.microsoft.com/office/drawing/2014/main" id="{EE85B086-39AD-400A-9386-4D10D1625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8030" name="Text Box 30">
            <a:extLst>
              <a:ext uri="{FF2B5EF4-FFF2-40B4-BE49-F238E27FC236}">
                <a16:creationId xmlns:a16="http://schemas.microsoft.com/office/drawing/2014/main" id="{64AB62CF-1FDE-41BA-9F6E-DF1202258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8031" name="Text Box 31">
            <a:extLst>
              <a:ext uri="{FF2B5EF4-FFF2-40B4-BE49-F238E27FC236}">
                <a16:creationId xmlns:a16="http://schemas.microsoft.com/office/drawing/2014/main" id="{2B7F19D6-B95A-47D8-91F8-CA35EE9B4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8032" name="Text Box 32">
            <a:extLst>
              <a:ext uri="{FF2B5EF4-FFF2-40B4-BE49-F238E27FC236}">
                <a16:creationId xmlns:a16="http://schemas.microsoft.com/office/drawing/2014/main" id="{8BE17572-2EA5-4AF8-A27C-3C87B5C0F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sp>
        <p:nvSpPr>
          <p:cNvPr id="128033" name="Text Box 33">
            <a:extLst>
              <a:ext uri="{FF2B5EF4-FFF2-40B4-BE49-F238E27FC236}">
                <a16:creationId xmlns:a16="http://schemas.microsoft.com/office/drawing/2014/main" id="{E9BD1346-3A3E-474A-8C2B-11FC8BC8F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268413"/>
            <a:ext cx="43195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D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E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224.2.2.2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28034" name="Line 34">
            <a:extLst>
              <a:ext uri="{FF2B5EF4-FFF2-40B4-BE49-F238E27FC236}">
                <a16:creationId xmlns:a16="http://schemas.microsoft.com/office/drawing/2014/main" id="{B81EF5D0-3E54-4AC9-B2BF-DC74AC28B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349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5" name="Line 35">
            <a:extLst>
              <a:ext uri="{FF2B5EF4-FFF2-40B4-BE49-F238E27FC236}">
                <a16:creationId xmlns:a16="http://schemas.microsoft.com/office/drawing/2014/main" id="{077D328D-A7A9-47A6-8A3D-168ED4546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6" name="Line 36">
            <a:extLst>
              <a:ext uri="{FF2B5EF4-FFF2-40B4-BE49-F238E27FC236}">
                <a16:creationId xmlns:a16="http://schemas.microsoft.com/office/drawing/2014/main" id="{4AF7771A-29FE-4A93-AE94-66921F791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7" name="Line 37">
            <a:extLst>
              <a:ext uri="{FF2B5EF4-FFF2-40B4-BE49-F238E27FC236}">
                <a16:creationId xmlns:a16="http://schemas.microsoft.com/office/drawing/2014/main" id="{65C62289-EB09-4810-9286-B2E0738FDD6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231232" y="2743993"/>
            <a:ext cx="0" cy="3603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8041" name="Picture 41">
            <a:extLst>
              <a:ext uri="{FF2B5EF4-FFF2-40B4-BE49-F238E27FC236}">
                <a16:creationId xmlns:a16="http://schemas.microsoft.com/office/drawing/2014/main" id="{74A3D3A2-040B-4750-A289-533F33A0BF2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42" name="Picture 42">
            <a:extLst>
              <a:ext uri="{FF2B5EF4-FFF2-40B4-BE49-F238E27FC236}">
                <a16:creationId xmlns:a16="http://schemas.microsoft.com/office/drawing/2014/main" id="{07317F15-9885-4E54-ADE6-2C5016E46DD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43" name="Text Box 43">
            <a:extLst>
              <a:ext uri="{FF2B5EF4-FFF2-40B4-BE49-F238E27FC236}">
                <a16:creationId xmlns:a16="http://schemas.microsoft.com/office/drawing/2014/main" id="{81C15B02-5DC0-48CC-AF2E-ECFC9AAB6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8044" name="Text Box 44">
            <a:extLst>
              <a:ext uri="{FF2B5EF4-FFF2-40B4-BE49-F238E27FC236}">
                <a16:creationId xmlns:a16="http://schemas.microsoft.com/office/drawing/2014/main" id="{5B643A07-89EB-44C9-B8A0-EEEDF52B0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  <p:sp>
        <p:nvSpPr>
          <p:cNvPr id="128045" name="Rectangle 45">
            <a:extLst>
              <a:ext uri="{FF2B5EF4-FFF2-40B4-BE49-F238E27FC236}">
                <a16:creationId xmlns:a16="http://schemas.microsoft.com/office/drawing/2014/main" id="{70204B5B-5C2C-4894-9404-DD76E1511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75113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D</a:t>
            </a:r>
          </a:p>
        </p:txBody>
      </p:sp>
      <p:sp>
        <p:nvSpPr>
          <p:cNvPr id="128046" name="Line 46">
            <a:extLst>
              <a:ext uri="{FF2B5EF4-FFF2-40B4-BE49-F238E27FC236}">
                <a16:creationId xmlns:a16="http://schemas.microsoft.com/office/drawing/2014/main" id="{5C64C67C-0D00-43D3-B0FE-8533AAB7B0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303847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47" name="Text Box 47">
            <a:extLst>
              <a:ext uri="{FF2B5EF4-FFF2-40B4-BE49-F238E27FC236}">
                <a16:creationId xmlns:a16="http://schemas.microsoft.com/office/drawing/2014/main" id="{F7533CF5-D3F7-4DF0-AA27-CC72BBA88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4790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192.4.4.4</a:t>
            </a:r>
          </a:p>
        </p:txBody>
      </p:sp>
      <p:sp>
        <p:nvSpPr>
          <p:cNvPr id="128068" name="Line 68">
            <a:extLst>
              <a:ext uri="{FF2B5EF4-FFF2-40B4-BE49-F238E27FC236}">
                <a16:creationId xmlns:a16="http://schemas.microsoft.com/office/drawing/2014/main" id="{7913E44E-9C0A-4F81-979B-3BA1321C111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599657" y="2743993"/>
            <a:ext cx="0" cy="3603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69" name="Line 69">
            <a:extLst>
              <a:ext uri="{FF2B5EF4-FFF2-40B4-BE49-F238E27FC236}">
                <a16:creationId xmlns:a16="http://schemas.microsoft.com/office/drawing/2014/main" id="{E619FC5A-722F-483B-80D0-6AB4910720D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969544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0" name="Line 70">
            <a:extLst>
              <a:ext uri="{FF2B5EF4-FFF2-40B4-BE49-F238E27FC236}">
                <a16:creationId xmlns:a16="http://schemas.microsoft.com/office/drawing/2014/main" id="{4C8FBB0C-37D5-4684-9B84-1F2B19996671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2806700" y="2746376"/>
            <a:ext cx="288925" cy="15113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1" name="Line 71">
            <a:extLst>
              <a:ext uri="{FF2B5EF4-FFF2-40B4-BE49-F238E27FC236}">
                <a16:creationId xmlns:a16="http://schemas.microsoft.com/office/drawing/2014/main" id="{24D46320-6831-4523-B87C-08F44116202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968082" y="3032918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2" name="Line 72">
            <a:extLst>
              <a:ext uri="{FF2B5EF4-FFF2-40B4-BE49-F238E27FC236}">
                <a16:creationId xmlns:a16="http://schemas.microsoft.com/office/drawing/2014/main" id="{023A6B10-0C47-4096-A018-6C89C1BB90D8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44457" y="2924968"/>
            <a:ext cx="0" cy="5762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6" name="Line 76">
            <a:extLst>
              <a:ext uri="{FF2B5EF4-FFF2-40B4-BE49-F238E27FC236}">
                <a16:creationId xmlns:a16="http://schemas.microsoft.com/office/drawing/2014/main" id="{3CFF785E-8044-47F1-A510-65893FEAEC5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599657" y="3032918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9" name="Text Box 79">
            <a:extLst>
              <a:ext uri="{FF2B5EF4-FFF2-40B4-BE49-F238E27FC236}">
                <a16:creationId xmlns:a16="http://schemas.microsoft.com/office/drawing/2014/main" id="{9F92BAB0-093E-494D-BE56-7FF20B1E2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395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根</a:t>
            </a:r>
          </a:p>
        </p:txBody>
      </p:sp>
      <p:sp>
        <p:nvSpPr>
          <p:cNvPr id="128080" name="Rectangle 80">
            <a:extLst>
              <a:ext uri="{FF2B5EF4-FFF2-40B4-BE49-F238E27FC236}">
                <a16:creationId xmlns:a16="http://schemas.microsoft.com/office/drawing/2014/main" id="{9544CDD0-8810-4A89-B8F7-E57227CAE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E</a:t>
            </a:r>
          </a:p>
        </p:txBody>
      </p:sp>
      <p:sp>
        <p:nvSpPr>
          <p:cNvPr id="128081" name="Line 81">
            <a:extLst>
              <a:ext uri="{FF2B5EF4-FFF2-40B4-BE49-F238E27FC236}">
                <a16:creationId xmlns:a16="http://schemas.microsoft.com/office/drawing/2014/main" id="{783C9567-5711-49C9-89A1-2FBE42B20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6975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82" name="Line 82">
            <a:extLst>
              <a:ext uri="{FF2B5EF4-FFF2-40B4-BE49-F238E27FC236}">
                <a16:creationId xmlns:a16="http://schemas.microsoft.com/office/drawing/2014/main" id="{18474F57-F54E-453B-82CE-71FBEDEC6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83" name="Line 83">
            <a:extLst>
              <a:ext uri="{FF2B5EF4-FFF2-40B4-BE49-F238E27FC236}">
                <a16:creationId xmlns:a16="http://schemas.microsoft.com/office/drawing/2014/main" id="{ED1DEC1E-48EF-4664-815B-53E4D51D2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84" name="Text Box 84">
            <a:extLst>
              <a:ext uri="{FF2B5EF4-FFF2-40B4-BE49-F238E27FC236}">
                <a16:creationId xmlns:a16="http://schemas.microsoft.com/office/drawing/2014/main" id="{74B58347-68E7-4F9B-A8A4-1650490CA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192.5.5.5</a:t>
            </a:r>
          </a:p>
        </p:txBody>
      </p:sp>
      <p:sp>
        <p:nvSpPr>
          <p:cNvPr id="128085" name="Line 85">
            <a:extLst>
              <a:ext uri="{FF2B5EF4-FFF2-40B4-BE49-F238E27FC236}">
                <a16:creationId xmlns:a16="http://schemas.microsoft.com/office/drawing/2014/main" id="{47A4A3A6-0D45-45F8-8269-363E72B303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4463" y="2349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8107" name="Group 107">
            <a:extLst>
              <a:ext uri="{FF2B5EF4-FFF2-40B4-BE49-F238E27FC236}">
                <a16:creationId xmlns:a16="http://schemas.microsoft.com/office/drawing/2014/main" id="{D0C662B1-3AEA-48BC-973F-F239AC1AEF06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644900"/>
            <a:ext cx="2606675" cy="2592388"/>
            <a:chOff x="3696" y="2296"/>
            <a:chExt cx="1642" cy="1633"/>
          </a:xfrm>
        </p:grpSpPr>
        <p:sp>
          <p:nvSpPr>
            <p:cNvPr id="128048" name="Text Box 48">
              <a:extLst>
                <a:ext uri="{FF2B5EF4-FFF2-40B4-BE49-F238E27FC236}">
                  <a16:creationId xmlns:a16="http://schemas.microsoft.com/office/drawing/2014/main" id="{73301E0C-6A62-44C9-A282-2E1E74955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296"/>
              <a:ext cx="1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(*, 224.2.2.2)</a:t>
              </a:r>
            </a:p>
          </p:txBody>
        </p:sp>
        <p:sp>
          <p:nvSpPr>
            <p:cNvPr id="128049" name="Text Box 49">
              <a:extLst>
                <a:ext uri="{FF2B5EF4-FFF2-40B4-BE49-F238E27FC236}">
                  <a16:creationId xmlns:a16="http://schemas.microsoft.com/office/drawing/2014/main" id="{AF84C5DF-672B-4C6A-B056-D2D97F404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6" y="323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R5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0" name="Text Box 50">
              <a:extLst>
                <a:ext uri="{FF2B5EF4-FFF2-40B4-BE49-F238E27FC236}">
                  <a16:creationId xmlns:a16="http://schemas.microsoft.com/office/drawing/2014/main" id="{670B4251-9AA9-40E6-9D1E-81903B56E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88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R2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1" name="Text Box 51">
              <a:extLst>
                <a:ext uri="{FF2B5EF4-FFF2-40B4-BE49-F238E27FC236}">
                  <a16:creationId xmlns:a16="http://schemas.microsoft.com/office/drawing/2014/main" id="{E32BDDF2-CA74-4756-B11F-08C09E519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23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R1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2" name="Text Box 52">
              <a:extLst>
                <a:ext uri="{FF2B5EF4-FFF2-40B4-BE49-F238E27FC236}">
                  <a16:creationId xmlns:a16="http://schemas.microsoft.com/office/drawing/2014/main" id="{165F8EE4-2430-4F23-B47D-6A52ABC5E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2523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R4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3" name="Text Box 53">
              <a:extLst>
                <a:ext uri="{FF2B5EF4-FFF2-40B4-BE49-F238E27FC236}">
                  <a16:creationId xmlns:a16="http://schemas.microsoft.com/office/drawing/2014/main" id="{9B6F83A5-3449-46D6-9F99-F9DC4E7B4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" y="3618"/>
              <a:ext cx="23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C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4" name="Line 54">
              <a:extLst>
                <a:ext uri="{FF2B5EF4-FFF2-40B4-BE49-F238E27FC236}">
                  <a16:creationId xmlns:a16="http://schemas.microsoft.com/office/drawing/2014/main" id="{C22320D5-26F7-4196-9E35-9F0FDA3BFF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9" y="2795"/>
              <a:ext cx="16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5" name="Line 55">
              <a:extLst>
                <a:ext uri="{FF2B5EF4-FFF2-40B4-BE49-F238E27FC236}">
                  <a16:creationId xmlns:a16="http://schemas.microsoft.com/office/drawing/2014/main" id="{125E9C05-A62D-4EFA-A02E-D05484164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" y="2795"/>
              <a:ext cx="16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6" name="Line 56">
              <a:extLst>
                <a:ext uri="{FF2B5EF4-FFF2-40B4-BE49-F238E27FC236}">
                  <a16:creationId xmlns:a16="http://schemas.microsoft.com/office/drawing/2014/main" id="{0441BC99-14A0-4E64-A0DA-13463146E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8" y="352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7" name="Line 57">
              <a:extLst>
                <a:ext uri="{FF2B5EF4-FFF2-40B4-BE49-F238E27FC236}">
                  <a16:creationId xmlns:a16="http://schemas.microsoft.com/office/drawing/2014/main" id="{5153260F-883F-473F-822C-50EF05695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8" y="2787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8" name="Text Box 58">
              <a:extLst>
                <a:ext uri="{FF2B5EF4-FFF2-40B4-BE49-F238E27FC236}">
                  <a16:creationId xmlns:a16="http://schemas.microsoft.com/office/drawing/2014/main" id="{A6BA125B-D815-494C-83D1-21CD197FD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3621"/>
              <a:ext cx="2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A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59" name="Line 59">
              <a:extLst>
                <a:ext uri="{FF2B5EF4-FFF2-40B4-BE49-F238E27FC236}">
                  <a16:creationId xmlns:a16="http://schemas.microsoft.com/office/drawing/2014/main" id="{7493F9BD-56C9-456F-80DB-DD81696A5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352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0" name="Text Box 60">
              <a:extLst>
                <a:ext uri="{FF2B5EF4-FFF2-40B4-BE49-F238E27FC236}">
                  <a16:creationId xmlns:a16="http://schemas.microsoft.com/office/drawing/2014/main" id="{0A9F25F0-4626-4D38-BFFB-6B610BCFF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288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R6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61" name="Text Box 61">
              <a:extLst>
                <a:ext uri="{FF2B5EF4-FFF2-40B4-BE49-F238E27FC236}">
                  <a16:creationId xmlns:a16="http://schemas.microsoft.com/office/drawing/2014/main" id="{AEC8A260-17FD-44EF-A9CF-1F6B20FAC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" y="289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R3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62" name="Line 62">
              <a:extLst>
                <a:ext uri="{FF2B5EF4-FFF2-40B4-BE49-F238E27FC236}">
                  <a16:creationId xmlns:a16="http://schemas.microsoft.com/office/drawing/2014/main" id="{C763394D-B51F-4F11-915D-29B7640DA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315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3" name="Line 63">
              <a:extLst>
                <a:ext uri="{FF2B5EF4-FFF2-40B4-BE49-F238E27FC236}">
                  <a16:creationId xmlns:a16="http://schemas.microsoft.com/office/drawing/2014/main" id="{01488262-6DB2-46F7-A6F3-56A0872D0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3158"/>
              <a:ext cx="11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4" name="Text Box 64">
              <a:extLst>
                <a:ext uri="{FF2B5EF4-FFF2-40B4-BE49-F238E27FC236}">
                  <a16:creationId xmlns:a16="http://schemas.microsoft.com/office/drawing/2014/main" id="{FC22A372-FD49-4F67-BFEA-B25AE4285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3255"/>
              <a:ext cx="22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E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65" name="Line 65">
              <a:extLst>
                <a:ext uri="{FF2B5EF4-FFF2-40B4-BE49-F238E27FC236}">
                  <a16:creationId xmlns:a16="http://schemas.microsoft.com/office/drawing/2014/main" id="{3761661B-9CB3-4C4F-9DB8-EE524B791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7" y="315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6" name="Text Box 66">
              <a:extLst>
                <a:ext uri="{FF2B5EF4-FFF2-40B4-BE49-F238E27FC236}">
                  <a16:creationId xmlns:a16="http://schemas.microsoft.com/office/drawing/2014/main" id="{790BC53B-ADAD-41DF-AD8C-1472FEF0C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" y="3258"/>
              <a:ext cx="2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B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8067" name="Line 67">
              <a:extLst>
                <a:ext uri="{FF2B5EF4-FFF2-40B4-BE49-F238E27FC236}">
                  <a16:creationId xmlns:a16="http://schemas.microsoft.com/office/drawing/2014/main" id="{93403C16-235C-4A5F-8724-21ED43055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" y="316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87" name="Line 87">
              <a:extLst>
                <a:ext uri="{FF2B5EF4-FFF2-40B4-BE49-F238E27FC236}">
                  <a16:creationId xmlns:a16="http://schemas.microsoft.com/office/drawing/2014/main" id="{AEE41E60-ECEC-44A2-B76A-5D67F8441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2" y="3158"/>
              <a:ext cx="11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88" name="Text Box 88">
              <a:extLst>
                <a:ext uri="{FF2B5EF4-FFF2-40B4-BE49-F238E27FC236}">
                  <a16:creationId xmlns:a16="http://schemas.microsoft.com/office/drawing/2014/main" id="{98A68CCE-20C3-497C-AA73-AA314A8B0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3255"/>
              <a:ext cx="25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D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</p:grpSp>
      <p:grpSp>
        <p:nvGrpSpPr>
          <p:cNvPr id="128106" name="Group 106">
            <a:extLst>
              <a:ext uri="{FF2B5EF4-FFF2-40B4-BE49-F238E27FC236}">
                <a16:creationId xmlns:a16="http://schemas.microsoft.com/office/drawing/2014/main" id="{D5299E41-F391-487B-BD4B-50904D8ABA5D}"/>
              </a:ext>
            </a:extLst>
          </p:cNvPr>
          <p:cNvGrpSpPr>
            <a:grpSpLocks/>
          </p:cNvGrpSpPr>
          <p:nvPr/>
        </p:nvGrpSpPr>
        <p:grpSpPr bwMode="auto">
          <a:xfrm>
            <a:off x="4021138" y="3644900"/>
            <a:ext cx="1990725" cy="2590800"/>
            <a:chOff x="2533" y="2296"/>
            <a:chExt cx="1254" cy="1632"/>
          </a:xfrm>
        </p:grpSpPr>
        <p:sp>
          <p:nvSpPr>
            <p:cNvPr id="128097" name="Text Box 97">
              <a:extLst>
                <a:ext uri="{FF2B5EF4-FFF2-40B4-BE49-F238E27FC236}">
                  <a16:creationId xmlns:a16="http://schemas.microsoft.com/office/drawing/2014/main" id="{A3219E91-2A71-4857-8F9F-8AE521579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523"/>
              <a:ext cx="2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chemeClr val="folHlink"/>
                  </a:solidFill>
                  <a:effectLst/>
                </a:rPr>
                <a:t>A</a:t>
              </a:r>
              <a:endParaRPr kumimoji="1" lang="en-US" altLang="zh-CN" sz="2600" baseline="-25000">
                <a:solidFill>
                  <a:schemeClr val="folHlink"/>
                </a:solidFill>
                <a:effectLst/>
              </a:endParaRPr>
            </a:p>
          </p:txBody>
        </p:sp>
        <p:sp>
          <p:nvSpPr>
            <p:cNvPr id="128098" name="Line 98">
              <a:extLst>
                <a:ext uri="{FF2B5EF4-FFF2-40B4-BE49-F238E27FC236}">
                  <a16:creationId xmlns:a16="http://schemas.microsoft.com/office/drawing/2014/main" id="{EFB3D6AE-5AE0-4F62-B38A-B943BD5AD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3" y="2787"/>
              <a:ext cx="0" cy="14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99" name="Text Box 99">
              <a:extLst>
                <a:ext uri="{FF2B5EF4-FFF2-40B4-BE49-F238E27FC236}">
                  <a16:creationId xmlns:a16="http://schemas.microsoft.com/office/drawing/2014/main" id="{B3F34B71-19A0-471B-B4E5-85914BDE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88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chemeClr val="folHlink"/>
                  </a:solidFill>
                  <a:effectLst/>
                </a:rPr>
                <a:t>R1</a:t>
              </a:r>
              <a:endParaRPr kumimoji="1" lang="en-US" altLang="zh-CN" sz="2600" baseline="-25000">
                <a:solidFill>
                  <a:schemeClr val="folHlink"/>
                </a:solidFill>
                <a:effectLst/>
              </a:endParaRPr>
            </a:p>
          </p:txBody>
        </p:sp>
        <p:sp>
          <p:nvSpPr>
            <p:cNvPr id="128100" name="Line 100">
              <a:extLst>
                <a:ext uri="{FF2B5EF4-FFF2-40B4-BE49-F238E27FC236}">
                  <a16:creationId xmlns:a16="http://schemas.microsoft.com/office/drawing/2014/main" id="{446FA082-85CF-44F9-86E0-AA377E892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3158"/>
              <a:ext cx="0" cy="14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102" name="Text Box 102">
              <a:extLst>
                <a:ext uri="{FF2B5EF4-FFF2-40B4-BE49-F238E27FC236}">
                  <a16:creationId xmlns:a16="http://schemas.microsoft.com/office/drawing/2014/main" id="{B22CBEB4-4C05-40BE-8328-9A9DA6C1E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3235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chemeClr val="folHlink"/>
                  </a:solidFill>
                  <a:effectLst/>
                </a:rPr>
                <a:t>R2</a:t>
              </a:r>
              <a:endParaRPr kumimoji="1" lang="en-US" altLang="zh-CN" sz="2600" baseline="-25000">
                <a:solidFill>
                  <a:schemeClr val="folHlink"/>
                </a:solidFill>
                <a:effectLst/>
              </a:endParaRPr>
            </a:p>
          </p:txBody>
        </p:sp>
        <p:sp>
          <p:nvSpPr>
            <p:cNvPr id="128103" name="Text Box 103">
              <a:extLst>
                <a:ext uri="{FF2B5EF4-FFF2-40B4-BE49-F238E27FC236}">
                  <a16:creationId xmlns:a16="http://schemas.microsoft.com/office/drawing/2014/main" id="{16F6D41D-AA80-467B-AD32-F5D91FBA2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3620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chemeClr val="folHlink"/>
                  </a:solidFill>
                  <a:effectLst/>
                </a:rPr>
                <a:t>R4</a:t>
              </a:r>
              <a:endParaRPr kumimoji="1" lang="en-US" altLang="zh-CN" sz="2600" baseline="-25000">
                <a:solidFill>
                  <a:schemeClr val="folHlink"/>
                </a:solidFill>
                <a:effectLst/>
              </a:endParaRPr>
            </a:p>
          </p:txBody>
        </p:sp>
        <p:sp>
          <p:nvSpPr>
            <p:cNvPr id="128104" name="Line 104">
              <a:extLst>
                <a:ext uri="{FF2B5EF4-FFF2-40B4-BE49-F238E27FC236}">
                  <a16:creationId xmlns:a16="http://schemas.microsoft.com/office/drawing/2014/main" id="{2313FB0F-AB6F-4009-AAC7-D6279AF30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6" y="3534"/>
              <a:ext cx="0" cy="14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105" name="Text Box 105">
              <a:extLst>
                <a:ext uri="{FF2B5EF4-FFF2-40B4-BE49-F238E27FC236}">
                  <a16:creationId xmlns:a16="http://schemas.microsoft.com/office/drawing/2014/main" id="{B49EBE38-8D9B-4973-A2F8-BA10E0C37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2296"/>
              <a:ext cx="12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(A, 224.2.2.2)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58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66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8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8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8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灯片编号占位符 5">
            <a:extLst>
              <a:ext uri="{FF2B5EF4-FFF2-40B4-BE49-F238E27FC236}">
                <a16:creationId xmlns:a16="http://schemas.microsoft.com/office/drawing/2014/main" id="{ACB3EBD2-0A5D-465A-8BBD-D01048BF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36E0-F211-4551-8104-D24D4D735459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129026" name="Line 2">
            <a:extLst>
              <a:ext uri="{FF2B5EF4-FFF2-40B4-BE49-F238E27FC236}">
                <a16:creationId xmlns:a16="http://schemas.microsoft.com/office/drawing/2014/main" id="{FF630912-B8ED-49D0-94B7-381098ABE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3316288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DB01F74A-9755-491D-9AB1-9162B04E1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 Unidirectional RPT </a:t>
            </a:r>
            <a:br>
              <a:rPr lang="en-US" altLang="zh-CN" sz="3600"/>
            </a:br>
            <a:r>
              <a:rPr lang="en-US" altLang="zh-CN" sz="3600"/>
              <a:t>+ Unicast Tunneling</a:t>
            </a:r>
          </a:p>
        </p:txBody>
      </p:sp>
      <p:sp>
        <p:nvSpPr>
          <p:cNvPr id="129028" name="Line 4">
            <a:extLst>
              <a:ext uri="{FF2B5EF4-FFF2-40B4-BE49-F238E27FC236}">
                <a16:creationId xmlns:a16="http://schemas.microsoft.com/office/drawing/2014/main" id="{13FEC9DE-8699-46C4-87E7-A5E8CD09C7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3392488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29" name="Line 5">
            <a:extLst>
              <a:ext uri="{FF2B5EF4-FFF2-40B4-BE49-F238E27FC236}">
                <a16:creationId xmlns:a16="http://schemas.microsoft.com/office/drawing/2014/main" id="{928F898A-E557-4C7B-A82F-72AD5D218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4688" y="3087688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0" name="Rectangle 6">
            <a:extLst>
              <a:ext uri="{FF2B5EF4-FFF2-40B4-BE49-F238E27FC236}">
                <a16:creationId xmlns:a16="http://schemas.microsoft.com/office/drawing/2014/main" id="{5F99C1B5-C853-45F1-91E9-8574BBFD6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A</a:t>
            </a:r>
          </a:p>
        </p:txBody>
      </p:sp>
      <p:pic>
        <p:nvPicPr>
          <p:cNvPr id="129031" name="Picture 7">
            <a:extLst>
              <a:ext uri="{FF2B5EF4-FFF2-40B4-BE49-F238E27FC236}">
                <a16:creationId xmlns:a16="http://schemas.microsoft.com/office/drawing/2014/main" id="{E5B923B4-1096-45B2-9250-270B4125307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2" name="Picture 8">
            <a:extLst>
              <a:ext uri="{FF2B5EF4-FFF2-40B4-BE49-F238E27FC236}">
                <a16:creationId xmlns:a16="http://schemas.microsoft.com/office/drawing/2014/main" id="{7A237106-820E-4001-9774-9859BACD237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3" name="Picture 9">
            <a:extLst>
              <a:ext uri="{FF2B5EF4-FFF2-40B4-BE49-F238E27FC236}">
                <a16:creationId xmlns:a16="http://schemas.microsoft.com/office/drawing/2014/main" id="{C5A7A1D4-64F8-47E4-8F84-0823BE49A68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4" name="Picture 10">
            <a:extLst>
              <a:ext uri="{FF2B5EF4-FFF2-40B4-BE49-F238E27FC236}">
                <a16:creationId xmlns:a16="http://schemas.microsoft.com/office/drawing/2014/main" id="{7AB02EF1-FFA8-4FA9-B5E3-C737E2C5606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8829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035" name="Line 11">
            <a:extLst>
              <a:ext uri="{FF2B5EF4-FFF2-40B4-BE49-F238E27FC236}">
                <a16:creationId xmlns:a16="http://schemas.microsoft.com/office/drawing/2014/main" id="{3B0026A2-F82A-4F2A-BA1E-9854A68A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6" name="Line 12">
            <a:extLst>
              <a:ext uri="{FF2B5EF4-FFF2-40B4-BE49-F238E27FC236}">
                <a16:creationId xmlns:a16="http://schemas.microsoft.com/office/drawing/2014/main" id="{6ECB9B9D-DCA0-4809-924E-98C390F94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7" name="Line 13">
            <a:extLst>
              <a:ext uri="{FF2B5EF4-FFF2-40B4-BE49-F238E27FC236}">
                <a16:creationId xmlns:a16="http://schemas.microsoft.com/office/drawing/2014/main" id="{F097C1FF-CA97-48BA-B456-BBAF60D6D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8" name="Rectangle 14">
            <a:extLst>
              <a:ext uri="{FF2B5EF4-FFF2-40B4-BE49-F238E27FC236}">
                <a16:creationId xmlns:a16="http://schemas.microsoft.com/office/drawing/2014/main" id="{3C82C2CF-C937-41A1-9145-AED8E88F7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B</a:t>
            </a:r>
          </a:p>
        </p:txBody>
      </p:sp>
      <p:grpSp>
        <p:nvGrpSpPr>
          <p:cNvPr id="129039" name="Group 15">
            <a:extLst>
              <a:ext uri="{FF2B5EF4-FFF2-40B4-BE49-F238E27FC236}">
                <a16:creationId xmlns:a16="http://schemas.microsoft.com/office/drawing/2014/main" id="{A7698981-323E-4E93-921C-3672B0E07E8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8163" y="4383088"/>
            <a:ext cx="1600200" cy="762000"/>
            <a:chOff x="1488" y="2640"/>
            <a:chExt cx="1008" cy="480"/>
          </a:xfrm>
        </p:grpSpPr>
        <p:sp>
          <p:nvSpPr>
            <p:cNvPr id="129040" name="Line 16">
              <a:extLst>
                <a:ext uri="{FF2B5EF4-FFF2-40B4-BE49-F238E27FC236}">
                  <a16:creationId xmlns:a16="http://schemas.microsoft.com/office/drawing/2014/main" id="{B97B690E-226E-40A3-BADF-4CD855E18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1" name="Line 17">
              <a:extLst>
                <a:ext uri="{FF2B5EF4-FFF2-40B4-BE49-F238E27FC236}">
                  <a16:creationId xmlns:a16="http://schemas.microsoft.com/office/drawing/2014/main" id="{51CE3E1D-C8BB-465C-9C45-8C0F5D617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2" name="Line 18">
              <a:extLst>
                <a:ext uri="{FF2B5EF4-FFF2-40B4-BE49-F238E27FC236}">
                  <a16:creationId xmlns:a16="http://schemas.microsoft.com/office/drawing/2014/main" id="{5C654659-8D7C-4F74-B41C-9BACE4DC7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9043" name="Rectangle 19">
            <a:extLst>
              <a:ext uri="{FF2B5EF4-FFF2-40B4-BE49-F238E27FC236}">
                <a16:creationId xmlns:a16="http://schemas.microsoft.com/office/drawing/2014/main" id="{12A0F649-E58A-47A5-8613-53447A31A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5145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C</a:t>
            </a:r>
          </a:p>
        </p:txBody>
      </p:sp>
      <p:grpSp>
        <p:nvGrpSpPr>
          <p:cNvPr id="129044" name="Group 20">
            <a:extLst>
              <a:ext uri="{FF2B5EF4-FFF2-40B4-BE49-F238E27FC236}">
                <a16:creationId xmlns:a16="http://schemas.microsoft.com/office/drawing/2014/main" id="{22AD5686-3C59-4905-87DA-82E2C895ED9E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4383088"/>
            <a:ext cx="1600200" cy="762000"/>
            <a:chOff x="1488" y="2640"/>
            <a:chExt cx="1008" cy="480"/>
          </a:xfrm>
        </p:grpSpPr>
        <p:sp>
          <p:nvSpPr>
            <p:cNvPr id="129045" name="Line 21">
              <a:extLst>
                <a:ext uri="{FF2B5EF4-FFF2-40B4-BE49-F238E27FC236}">
                  <a16:creationId xmlns:a16="http://schemas.microsoft.com/office/drawing/2014/main" id="{786AE8AA-538A-4A74-B9F9-F24562476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88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6" name="Line 22">
              <a:extLst>
                <a:ext uri="{FF2B5EF4-FFF2-40B4-BE49-F238E27FC236}">
                  <a16:creationId xmlns:a16="http://schemas.microsoft.com/office/drawing/2014/main" id="{B91C5814-3754-41A3-ABD1-809FF9FA2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7" name="Line 23">
              <a:extLst>
                <a:ext uri="{FF2B5EF4-FFF2-40B4-BE49-F238E27FC236}">
                  <a16:creationId xmlns:a16="http://schemas.microsoft.com/office/drawing/2014/main" id="{0B37A088-8335-4FAB-B089-62F7F75E5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9048" name="Line 24">
            <a:extLst>
              <a:ext uri="{FF2B5EF4-FFF2-40B4-BE49-F238E27FC236}">
                <a16:creationId xmlns:a16="http://schemas.microsoft.com/office/drawing/2014/main" id="{22693640-1BED-4028-9B92-5BE86AF76A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5963" y="4078288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49" name="Line 25">
            <a:extLst>
              <a:ext uri="{FF2B5EF4-FFF2-40B4-BE49-F238E27FC236}">
                <a16:creationId xmlns:a16="http://schemas.microsoft.com/office/drawing/2014/main" id="{1338EBE6-B13D-4A26-94E6-F1978F8F5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305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50" name="Text Box 26">
            <a:extLst>
              <a:ext uri="{FF2B5EF4-FFF2-40B4-BE49-F238E27FC236}">
                <a16:creationId xmlns:a16="http://schemas.microsoft.com/office/drawing/2014/main" id="{60968DFF-6BA3-4A19-AF9A-D7AAEF2A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306863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R1</a:t>
            </a:r>
          </a:p>
        </p:txBody>
      </p:sp>
      <p:sp>
        <p:nvSpPr>
          <p:cNvPr id="129051" name="Text Box 27">
            <a:extLst>
              <a:ext uri="{FF2B5EF4-FFF2-40B4-BE49-F238E27FC236}">
                <a16:creationId xmlns:a16="http://schemas.microsoft.com/office/drawing/2014/main" id="{7DD25059-208F-4055-82F3-5833FD917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R2</a:t>
            </a:r>
          </a:p>
        </p:txBody>
      </p:sp>
      <p:sp>
        <p:nvSpPr>
          <p:cNvPr id="129052" name="Text Box 28">
            <a:extLst>
              <a:ext uri="{FF2B5EF4-FFF2-40B4-BE49-F238E27FC236}">
                <a16:creationId xmlns:a16="http://schemas.microsoft.com/office/drawing/2014/main" id="{2F1DD623-102E-42D2-A2F8-8D9A3C184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R4</a:t>
            </a:r>
          </a:p>
        </p:txBody>
      </p:sp>
      <p:sp>
        <p:nvSpPr>
          <p:cNvPr id="129053" name="Text Box 29">
            <a:extLst>
              <a:ext uri="{FF2B5EF4-FFF2-40B4-BE49-F238E27FC236}">
                <a16:creationId xmlns:a16="http://schemas.microsoft.com/office/drawing/2014/main" id="{30CEAB7C-5212-4D90-ACF4-0E11ACC35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100388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R6</a:t>
            </a:r>
          </a:p>
        </p:txBody>
      </p:sp>
      <p:sp>
        <p:nvSpPr>
          <p:cNvPr id="129054" name="Text Box 30">
            <a:extLst>
              <a:ext uri="{FF2B5EF4-FFF2-40B4-BE49-F238E27FC236}">
                <a16:creationId xmlns:a16="http://schemas.microsoft.com/office/drawing/2014/main" id="{EF89EE94-0E15-4646-8BC7-DBE4B8D0F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192.1.1.1</a:t>
            </a:r>
          </a:p>
        </p:txBody>
      </p:sp>
      <p:sp>
        <p:nvSpPr>
          <p:cNvPr id="129055" name="Text Box 31">
            <a:extLst>
              <a:ext uri="{FF2B5EF4-FFF2-40B4-BE49-F238E27FC236}">
                <a16:creationId xmlns:a16="http://schemas.microsoft.com/office/drawing/2014/main" id="{3E6F0C78-3CE2-4047-9AD7-F8978F30F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192.2.2.2</a:t>
            </a:r>
          </a:p>
        </p:txBody>
      </p:sp>
      <p:sp>
        <p:nvSpPr>
          <p:cNvPr id="129056" name="Text Box 32">
            <a:extLst>
              <a:ext uri="{FF2B5EF4-FFF2-40B4-BE49-F238E27FC236}">
                <a16:creationId xmlns:a16="http://schemas.microsoft.com/office/drawing/2014/main" id="{8BD71DDF-E109-4D7A-A82E-280D9EBF7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57086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192.3.3.3</a:t>
            </a:r>
          </a:p>
        </p:txBody>
      </p:sp>
      <p:sp>
        <p:nvSpPr>
          <p:cNvPr id="129057" name="Text Box 33">
            <a:extLst>
              <a:ext uri="{FF2B5EF4-FFF2-40B4-BE49-F238E27FC236}">
                <a16:creationId xmlns:a16="http://schemas.microsoft.com/office/drawing/2014/main" id="{4D1CB512-47C4-4BE4-9DE6-D6133FA25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268413"/>
            <a:ext cx="43195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92188" indent="-9921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15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509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30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假设：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A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B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C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D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、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E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在多播组</a:t>
            </a:r>
            <a:r>
              <a:rPr kumimoji="1" lang="en-US" altLang="zh-CN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224.2.2.2</a:t>
            </a:r>
            <a:r>
              <a:rPr kumimoji="1" lang="zh-CN" altLang="en-US" sz="2800">
                <a:effectLst/>
                <a:latin typeface="Franklin Gothic Medium" panose="020B0603020102020204" pitchFamily="34" charset="0"/>
                <a:ea typeface="楷体_GB2312" pitchFamily="49" charset="-122"/>
              </a:rPr>
              <a:t>中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29058" name="Line 34">
            <a:extLst>
              <a:ext uri="{FF2B5EF4-FFF2-40B4-BE49-F238E27FC236}">
                <a16:creationId xmlns:a16="http://schemas.microsoft.com/office/drawing/2014/main" id="{ACEA9DCF-4F35-4F11-A59C-85DF3F21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349500"/>
            <a:ext cx="0" cy="503238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59" name="Line 35">
            <a:extLst>
              <a:ext uri="{FF2B5EF4-FFF2-40B4-BE49-F238E27FC236}">
                <a16:creationId xmlns:a16="http://schemas.microsoft.com/office/drawing/2014/main" id="{3D966DF3-7C6E-4169-8BD8-50BC4AE7B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60" name="Line 36">
            <a:extLst>
              <a:ext uri="{FF2B5EF4-FFF2-40B4-BE49-F238E27FC236}">
                <a16:creationId xmlns:a16="http://schemas.microsoft.com/office/drawing/2014/main" id="{85F4C5D7-F186-4F62-8413-51F6E86FD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4508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9062" name="Picture 38">
            <a:extLst>
              <a:ext uri="{FF2B5EF4-FFF2-40B4-BE49-F238E27FC236}">
                <a16:creationId xmlns:a16="http://schemas.microsoft.com/office/drawing/2014/main" id="{8E26EA9F-F14A-4ACA-9AC6-BDD4017E10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63" name="Picture 39">
            <a:extLst>
              <a:ext uri="{FF2B5EF4-FFF2-40B4-BE49-F238E27FC236}">
                <a16:creationId xmlns:a16="http://schemas.microsoft.com/office/drawing/2014/main" id="{184AF2B3-BDDD-408A-821A-F728D344E99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873500"/>
            <a:ext cx="9064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064" name="Text Box 40">
            <a:extLst>
              <a:ext uri="{FF2B5EF4-FFF2-40B4-BE49-F238E27FC236}">
                <a16:creationId xmlns:a16="http://schemas.microsoft.com/office/drawing/2014/main" id="{57F76057-CEAA-4B61-9F3F-A164EE56F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575" y="4076700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R3</a:t>
            </a:r>
          </a:p>
        </p:txBody>
      </p:sp>
      <p:sp>
        <p:nvSpPr>
          <p:cNvPr id="129065" name="Text Box 41">
            <a:extLst>
              <a:ext uri="{FF2B5EF4-FFF2-40B4-BE49-F238E27FC236}">
                <a16:creationId xmlns:a16="http://schemas.microsoft.com/office/drawing/2014/main" id="{8A9D6B93-194F-4505-B43F-0139F9FAB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076700"/>
            <a:ext cx="496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effectLst/>
              </a:rPr>
              <a:t>R5</a:t>
            </a:r>
          </a:p>
        </p:txBody>
      </p:sp>
      <p:sp>
        <p:nvSpPr>
          <p:cNvPr id="129066" name="Rectangle 42">
            <a:extLst>
              <a:ext uri="{FF2B5EF4-FFF2-40B4-BE49-F238E27FC236}">
                <a16:creationId xmlns:a16="http://schemas.microsoft.com/office/drawing/2014/main" id="{AE98759D-8F2C-4F64-9FF6-7F8E7E956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75113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D</a:t>
            </a:r>
          </a:p>
        </p:txBody>
      </p:sp>
      <p:sp>
        <p:nvSpPr>
          <p:cNvPr id="129067" name="Line 43">
            <a:extLst>
              <a:ext uri="{FF2B5EF4-FFF2-40B4-BE49-F238E27FC236}">
                <a16:creationId xmlns:a16="http://schemas.microsoft.com/office/drawing/2014/main" id="{53D923EA-6D47-481D-B10B-02A207171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303847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68" name="Text Box 44">
            <a:extLst>
              <a:ext uri="{FF2B5EF4-FFF2-40B4-BE49-F238E27FC236}">
                <a16:creationId xmlns:a16="http://schemas.microsoft.com/office/drawing/2014/main" id="{BAB70EDD-81F1-45F2-A0CC-CB37A391D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4790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192.4.4.4</a:t>
            </a:r>
          </a:p>
        </p:txBody>
      </p:sp>
      <p:sp>
        <p:nvSpPr>
          <p:cNvPr id="129070" name="Line 46">
            <a:extLst>
              <a:ext uri="{FF2B5EF4-FFF2-40B4-BE49-F238E27FC236}">
                <a16:creationId xmlns:a16="http://schemas.microsoft.com/office/drawing/2014/main" id="{3DBE9093-09C8-49E6-A4DD-FB50529FCE4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75694" y="3969544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1" name="Line 47">
            <a:extLst>
              <a:ext uri="{FF2B5EF4-FFF2-40B4-BE49-F238E27FC236}">
                <a16:creationId xmlns:a16="http://schemas.microsoft.com/office/drawing/2014/main" id="{89F54C80-998B-47B3-B200-FA0505D01ECF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2806700" y="2746376"/>
            <a:ext cx="288925" cy="15113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2" name="Line 48">
            <a:extLst>
              <a:ext uri="{FF2B5EF4-FFF2-40B4-BE49-F238E27FC236}">
                <a16:creationId xmlns:a16="http://schemas.microsoft.com/office/drawing/2014/main" id="{2DC173B5-75C7-47EE-9B1D-97EA173E3BE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968082" y="3032918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3" name="Line 49">
            <a:extLst>
              <a:ext uri="{FF2B5EF4-FFF2-40B4-BE49-F238E27FC236}">
                <a16:creationId xmlns:a16="http://schemas.microsoft.com/office/drawing/2014/main" id="{0365AF97-0FC7-44F8-82F5-24F0BCA0026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44457" y="2924968"/>
            <a:ext cx="0" cy="5762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4" name="Line 50">
            <a:extLst>
              <a:ext uri="{FF2B5EF4-FFF2-40B4-BE49-F238E27FC236}">
                <a16:creationId xmlns:a16="http://schemas.microsoft.com/office/drawing/2014/main" id="{91FB4969-A454-480B-AA23-40CE5881C7EE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599657" y="3032918"/>
            <a:ext cx="0" cy="360363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5" name="Text Box 51">
            <a:extLst>
              <a:ext uri="{FF2B5EF4-FFF2-40B4-BE49-F238E27FC236}">
                <a16:creationId xmlns:a16="http://schemas.microsoft.com/office/drawing/2014/main" id="{76FC623F-3C6E-4CCA-907B-B8A0CB608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23955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根</a:t>
            </a:r>
          </a:p>
        </p:txBody>
      </p:sp>
      <p:sp>
        <p:nvSpPr>
          <p:cNvPr id="129076" name="Rectangle 52">
            <a:extLst>
              <a:ext uri="{FF2B5EF4-FFF2-40B4-BE49-F238E27FC236}">
                <a16:creationId xmlns:a16="http://schemas.microsoft.com/office/drawing/2014/main" id="{39A5B0FC-59C0-4FF1-9422-2444353F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16088"/>
            <a:ext cx="1008063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effectLst/>
              </a:rPr>
              <a:t>主机</a:t>
            </a:r>
            <a:r>
              <a:rPr kumimoji="1" lang="en-US" altLang="zh-CN">
                <a:effectLst/>
              </a:rPr>
              <a:t>E</a:t>
            </a:r>
          </a:p>
        </p:txBody>
      </p:sp>
      <p:sp>
        <p:nvSpPr>
          <p:cNvPr id="129077" name="Line 53">
            <a:extLst>
              <a:ext uri="{FF2B5EF4-FFF2-40B4-BE49-F238E27FC236}">
                <a16:creationId xmlns:a16="http://schemas.microsoft.com/office/drawing/2014/main" id="{95D82FDE-07BE-4B2A-9E02-55A61230E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6975" y="2554288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8" name="Line 54">
            <a:extLst>
              <a:ext uri="{FF2B5EF4-FFF2-40B4-BE49-F238E27FC236}">
                <a16:creationId xmlns:a16="http://schemas.microsoft.com/office/drawing/2014/main" id="{471F74AB-590D-4BCB-A568-85C3BB87A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554288"/>
            <a:ext cx="0" cy="328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79" name="Line 55">
            <a:extLst>
              <a:ext uri="{FF2B5EF4-FFF2-40B4-BE49-F238E27FC236}">
                <a16:creationId xmlns:a16="http://schemas.microsoft.com/office/drawing/2014/main" id="{C7466E96-42D3-422F-8454-93AAF2108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24948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80" name="Text Box 56">
            <a:extLst>
              <a:ext uri="{FF2B5EF4-FFF2-40B4-BE49-F238E27FC236}">
                <a16:creationId xmlns:a16="http://schemas.microsoft.com/office/drawing/2014/main" id="{6270F574-1806-4793-9560-503FFFD2E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268413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effectLst/>
              </a:rPr>
              <a:t>192.5.5.5</a:t>
            </a:r>
          </a:p>
        </p:txBody>
      </p:sp>
      <p:sp>
        <p:nvSpPr>
          <p:cNvPr id="129081" name="Line 57">
            <a:extLst>
              <a:ext uri="{FF2B5EF4-FFF2-40B4-BE49-F238E27FC236}">
                <a16:creationId xmlns:a16="http://schemas.microsoft.com/office/drawing/2014/main" id="{D4C89DBD-E490-4B62-9313-4686D36060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4463" y="2349500"/>
            <a:ext cx="0" cy="50323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9082" name="Group 58">
            <a:extLst>
              <a:ext uri="{FF2B5EF4-FFF2-40B4-BE49-F238E27FC236}">
                <a16:creationId xmlns:a16="http://schemas.microsoft.com/office/drawing/2014/main" id="{0EBD50A1-3504-4315-AEB9-B00DF02C18A0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644900"/>
            <a:ext cx="2606675" cy="2592388"/>
            <a:chOff x="3696" y="2296"/>
            <a:chExt cx="1642" cy="1633"/>
          </a:xfrm>
        </p:grpSpPr>
        <p:sp>
          <p:nvSpPr>
            <p:cNvPr id="129083" name="Text Box 59">
              <a:extLst>
                <a:ext uri="{FF2B5EF4-FFF2-40B4-BE49-F238E27FC236}">
                  <a16:creationId xmlns:a16="http://schemas.microsoft.com/office/drawing/2014/main" id="{96B03474-57E3-44B7-BC67-E2C327C25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296"/>
              <a:ext cx="1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(*, 224.2.2.2)</a:t>
              </a:r>
            </a:p>
          </p:txBody>
        </p:sp>
        <p:sp>
          <p:nvSpPr>
            <p:cNvPr id="129084" name="Text Box 60">
              <a:extLst>
                <a:ext uri="{FF2B5EF4-FFF2-40B4-BE49-F238E27FC236}">
                  <a16:creationId xmlns:a16="http://schemas.microsoft.com/office/drawing/2014/main" id="{2F047DB5-3228-4314-8133-519187902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6" y="323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R5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85" name="Text Box 61">
              <a:extLst>
                <a:ext uri="{FF2B5EF4-FFF2-40B4-BE49-F238E27FC236}">
                  <a16:creationId xmlns:a16="http://schemas.microsoft.com/office/drawing/2014/main" id="{CC55D9EE-5A91-4241-B7FA-DC0F9A1C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88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R2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86" name="Text Box 62">
              <a:extLst>
                <a:ext uri="{FF2B5EF4-FFF2-40B4-BE49-F238E27FC236}">
                  <a16:creationId xmlns:a16="http://schemas.microsoft.com/office/drawing/2014/main" id="{AC4600B0-3E4B-4E9D-8659-5F9232BBC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23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R1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87" name="Text Box 63">
              <a:extLst>
                <a:ext uri="{FF2B5EF4-FFF2-40B4-BE49-F238E27FC236}">
                  <a16:creationId xmlns:a16="http://schemas.microsoft.com/office/drawing/2014/main" id="{7262A233-944A-49DF-B74A-DAAE791EB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2523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R4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88" name="Text Box 64">
              <a:extLst>
                <a:ext uri="{FF2B5EF4-FFF2-40B4-BE49-F238E27FC236}">
                  <a16:creationId xmlns:a16="http://schemas.microsoft.com/office/drawing/2014/main" id="{2FE6FF85-676F-4066-B599-70ACD4409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" y="3618"/>
              <a:ext cx="23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C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89" name="Line 65">
              <a:extLst>
                <a:ext uri="{FF2B5EF4-FFF2-40B4-BE49-F238E27FC236}">
                  <a16:creationId xmlns:a16="http://schemas.microsoft.com/office/drawing/2014/main" id="{AC0986E2-7564-480E-8C91-E903CB2D5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9" y="2795"/>
              <a:ext cx="16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0" name="Line 66">
              <a:extLst>
                <a:ext uri="{FF2B5EF4-FFF2-40B4-BE49-F238E27FC236}">
                  <a16:creationId xmlns:a16="http://schemas.microsoft.com/office/drawing/2014/main" id="{CF170A6E-9042-4225-B251-C41BD2C1F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" y="2795"/>
              <a:ext cx="16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1" name="Line 67">
              <a:extLst>
                <a:ext uri="{FF2B5EF4-FFF2-40B4-BE49-F238E27FC236}">
                  <a16:creationId xmlns:a16="http://schemas.microsoft.com/office/drawing/2014/main" id="{08793D8B-038F-42A7-8068-F3210ECA1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8" y="352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2" name="Line 68">
              <a:extLst>
                <a:ext uri="{FF2B5EF4-FFF2-40B4-BE49-F238E27FC236}">
                  <a16:creationId xmlns:a16="http://schemas.microsoft.com/office/drawing/2014/main" id="{CA3D5806-7A76-4F79-AC2E-91C5AA9E7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8" y="2787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3" name="Text Box 69">
              <a:extLst>
                <a:ext uri="{FF2B5EF4-FFF2-40B4-BE49-F238E27FC236}">
                  <a16:creationId xmlns:a16="http://schemas.microsoft.com/office/drawing/2014/main" id="{CBB13AE0-6587-4BD3-AE82-2BF1F67EB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3621"/>
              <a:ext cx="2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A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94" name="Line 70">
              <a:extLst>
                <a:ext uri="{FF2B5EF4-FFF2-40B4-BE49-F238E27FC236}">
                  <a16:creationId xmlns:a16="http://schemas.microsoft.com/office/drawing/2014/main" id="{0ED045B0-6218-48A4-B166-F4D547E7B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352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5" name="Text Box 71">
              <a:extLst>
                <a:ext uri="{FF2B5EF4-FFF2-40B4-BE49-F238E27FC236}">
                  <a16:creationId xmlns:a16="http://schemas.microsoft.com/office/drawing/2014/main" id="{7C2A5AEF-3F9A-4C55-9CEE-11AF28602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288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R6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96" name="Text Box 72">
              <a:extLst>
                <a:ext uri="{FF2B5EF4-FFF2-40B4-BE49-F238E27FC236}">
                  <a16:creationId xmlns:a16="http://schemas.microsoft.com/office/drawing/2014/main" id="{584DAB72-6AE3-4894-968B-7D5BB2C4F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" y="2896"/>
              <a:ext cx="3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R3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097" name="Line 73">
              <a:extLst>
                <a:ext uri="{FF2B5EF4-FFF2-40B4-BE49-F238E27FC236}">
                  <a16:creationId xmlns:a16="http://schemas.microsoft.com/office/drawing/2014/main" id="{3FFBB023-0F3D-46A2-9DAA-EC30373A0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315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8" name="Line 74">
              <a:extLst>
                <a:ext uri="{FF2B5EF4-FFF2-40B4-BE49-F238E27FC236}">
                  <a16:creationId xmlns:a16="http://schemas.microsoft.com/office/drawing/2014/main" id="{A45E25DA-245A-455E-86D5-2B1D66A8F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3158"/>
              <a:ext cx="11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9" name="Text Box 75">
              <a:extLst>
                <a:ext uri="{FF2B5EF4-FFF2-40B4-BE49-F238E27FC236}">
                  <a16:creationId xmlns:a16="http://schemas.microsoft.com/office/drawing/2014/main" id="{4488D24A-011A-43FC-8FF2-23E0C7DDB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3255"/>
              <a:ext cx="22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E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100" name="Line 76">
              <a:extLst>
                <a:ext uri="{FF2B5EF4-FFF2-40B4-BE49-F238E27FC236}">
                  <a16:creationId xmlns:a16="http://schemas.microsoft.com/office/drawing/2014/main" id="{BA4FF0FD-4982-40A6-B5F7-E0ED1AA61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7" y="315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1" name="Text Box 77">
              <a:extLst>
                <a:ext uri="{FF2B5EF4-FFF2-40B4-BE49-F238E27FC236}">
                  <a16:creationId xmlns:a16="http://schemas.microsoft.com/office/drawing/2014/main" id="{679B6BED-192C-4FBC-B2FB-F709D1174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" y="3258"/>
              <a:ext cx="24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B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  <p:sp>
          <p:nvSpPr>
            <p:cNvPr id="129102" name="Line 78">
              <a:extLst>
                <a:ext uri="{FF2B5EF4-FFF2-40B4-BE49-F238E27FC236}">
                  <a16:creationId xmlns:a16="http://schemas.microsoft.com/office/drawing/2014/main" id="{A20938D0-6758-4702-AF93-86534FD80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" y="3161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3" name="Line 79">
              <a:extLst>
                <a:ext uri="{FF2B5EF4-FFF2-40B4-BE49-F238E27FC236}">
                  <a16:creationId xmlns:a16="http://schemas.microsoft.com/office/drawing/2014/main" id="{2E24E49A-0ECF-41C5-969D-69951B786F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2" y="3158"/>
              <a:ext cx="111" cy="1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04" name="Text Box 80">
              <a:extLst>
                <a:ext uri="{FF2B5EF4-FFF2-40B4-BE49-F238E27FC236}">
                  <a16:creationId xmlns:a16="http://schemas.microsoft.com/office/drawing/2014/main" id="{09898E94-0A34-416F-BC9C-D8EE458E0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3255"/>
              <a:ext cx="25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600">
                  <a:solidFill>
                    <a:srgbClr val="00FFFF"/>
                  </a:solidFill>
                  <a:effectLst/>
                </a:rPr>
                <a:t>D</a:t>
              </a:r>
              <a:endParaRPr kumimoji="1" lang="en-US" altLang="zh-CN" sz="2600" baseline="-25000">
                <a:solidFill>
                  <a:srgbClr val="00FFFF"/>
                </a:solidFill>
                <a:effectLst/>
              </a:endParaRPr>
            </a:p>
          </p:txBody>
        </p:sp>
      </p:grpSp>
      <p:sp>
        <p:nvSpPr>
          <p:cNvPr id="129115" name="Freeform 91">
            <a:extLst>
              <a:ext uri="{FF2B5EF4-FFF2-40B4-BE49-F238E27FC236}">
                <a16:creationId xmlns:a16="http://schemas.microsoft.com/office/drawing/2014/main" id="{10F50A39-0423-49E6-9889-98965F741B87}"/>
              </a:ext>
            </a:extLst>
          </p:cNvPr>
          <p:cNvSpPr>
            <a:spLocks/>
          </p:cNvSpPr>
          <p:nvPr/>
        </p:nvSpPr>
        <p:spPr bwMode="auto">
          <a:xfrm>
            <a:off x="1763713" y="2708275"/>
            <a:ext cx="2232025" cy="144463"/>
          </a:xfrm>
          <a:custGeom>
            <a:avLst/>
            <a:gdLst>
              <a:gd name="T0" fmla="*/ 0 w 1406"/>
              <a:gd name="T1" fmla="*/ 91 h 91"/>
              <a:gd name="T2" fmla="*/ 726 w 1406"/>
              <a:gd name="T3" fmla="*/ 0 h 91"/>
              <a:gd name="T4" fmla="*/ 1406 w 1406"/>
              <a:gd name="T5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06" h="91">
                <a:moveTo>
                  <a:pt x="0" y="91"/>
                </a:moveTo>
                <a:cubicBezTo>
                  <a:pt x="246" y="45"/>
                  <a:pt x="492" y="0"/>
                  <a:pt x="726" y="0"/>
                </a:cubicBezTo>
                <a:cubicBezTo>
                  <a:pt x="960" y="0"/>
                  <a:pt x="1183" y="45"/>
                  <a:pt x="1406" y="91"/>
                </a:cubicBezTo>
              </a:path>
            </a:pathLst>
          </a:custGeom>
          <a:noFill/>
          <a:ln w="38100" cap="flat" cmpd="sng">
            <a:solidFill>
              <a:schemeClr val="folHlink"/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117" name="Text Box 93">
            <a:extLst>
              <a:ext uri="{FF2B5EF4-FFF2-40B4-BE49-F238E27FC236}">
                <a16:creationId xmlns:a16="http://schemas.microsoft.com/office/drawing/2014/main" id="{50945442-111B-4912-96D2-42E2FD599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63" y="2247900"/>
            <a:ext cx="79375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单播</a:t>
            </a:r>
          </a:p>
          <a:p>
            <a:pPr>
              <a:lnSpc>
                <a:spcPct val="90000"/>
              </a:lnSpc>
            </a:pPr>
            <a:r>
              <a:rPr lang="zh-CN" altLang="en-US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隧道</a:t>
            </a:r>
          </a:p>
        </p:txBody>
      </p:sp>
    </p:spTree>
    <p:extLst>
      <p:ext uri="{BB962C8B-B14F-4D97-AF65-F5344CB8AC3E}">
        <p14:creationId xmlns:p14="http://schemas.microsoft.com/office/powerpoint/2010/main" val="20296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66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9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90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90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9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9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5938EB65-2527-4CD9-8117-7C714C1F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2B4A7-8C40-4521-AE82-C589F5865BE0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8C08958C-6463-475E-9C17-A972181EF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Multicasting vs. Multiple Unicasting</a:t>
            </a:r>
          </a:p>
        </p:txBody>
      </p:sp>
      <p:grpSp>
        <p:nvGrpSpPr>
          <p:cNvPr id="107542" name="Group 22">
            <a:extLst>
              <a:ext uri="{FF2B5EF4-FFF2-40B4-BE49-F238E27FC236}">
                <a16:creationId xmlns:a16="http://schemas.microsoft.com/office/drawing/2014/main" id="{3304DD47-05EB-4F49-87FE-01AF9E53E4E9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125538"/>
            <a:ext cx="7921625" cy="5697537"/>
            <a:chOff x="385" y="709"/>
            <a:chExt cx="4990" cy="3589"/>
          </a:xfrm>
        </p:grpSpPr>
        <p:sp>
          <p:nvSpPr>
            <p:cNvPr id="107525" name="Rectangle 5">
              <a:extLst>
                <a:ext uri="{FF2B5EF4-FFF2-40B4-BE49-F238E27FC236}">
                  <a16:creationId xmlns:a16="http://schemas.microsoft.com/office/drawing/2014/main" id="{DCAA4629-04FD-4545-A6C7-32842872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709"/>
              <a:ext cx="4990" cy="358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7524" name="Picture 4">
              <a:extLst>
                <a:ext uri="{FF2B5EF4-FFF2-40B4-BE49-F238E27FC236}">
                  <a16:creationId xmlns:a16="http://schemas.microsoft.com/office/drawing/2014/main" id="{10114EC5-E37C-47AD-BABD-E52BD20AD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728"/>
              <a:ext cx="4123" cy="3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7534" name="Group 14">
            <a:extLst>
              <a:ext uri="{FF2B5EF4-FFF2-40B4-BE49-F238E27FC236}">
                <a16:creationId xmlns:a16="http://schemas.microsoft.com/office/drawing/2014/main" id="{E05D1923-F3BB-40E2-B466-D532E684433A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1916113"/>
            <a:ext cx="2376488" cy="3890962"/>
            <a:chOff x="2109" y="1207"/>
            <a:chExt cx="1497" cy="2451"/>
          </a:xfrm>
        </p:grpSpPr>
        <p:sp>
          <p:nvSpPr>
            <p:cNvPr id="107527" name="Oval 7">
              <a:extLst>
                <a:ext uri="{FF2B5EF4-FFF2-40B4-BE49-F238E27FC236}">
                  <a16:creationId xmlns:a16="http://schemas.microsoft.com/office/drawing/2014/main" id="{F617867E-9095-4831-8C92-1E6B06090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976"/>
              <a:ext cx="499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28" name="Oval 8">
              <a:extLst>
                <a:ext uri="{FF2B5EF4-FFF2-40B4-BE49-F238E27FC236}">
                  <a16:creationId xmlns:a16="http://schemas.microsoft.com/office/drawing/2014/main" id="{F1A628F4-F70D-480C-9B0B-ED89A863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1207"/>
              <a:ext cx="499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0" name="Oval 10">
              <a:extLst>
                <a:ext uri="{FF2B5EF4-FFF2-40B4-BE49-F238E27FC236}">
                  <a16:creationId xmlns:a16="http://schemas.microsoft.com/office/drawing/2014/main" id="{3DE7F75E-9C84-4EC3-A3A1-36E384DBA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293"/>
              <a:ext cx="317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1" name="Oval 11">
              <a:extLst>
                <a:ext uri="{FF2B5EF4-FFF2-40B4-BE49-F238E27FC236}">
                  <a16:creationId xmlns:a16="http://schemas.microsoft.com/office/drawing/2014/main" id="{B6EA69ED-FD60-4549-A4FA-FB9B4196E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385"/>
              <a:ext cx="499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2" name="Oval 12">
              <a:extLst>
                <a:ext uri="{FF2B5EF4-FFF2-40B4-BE49-F238E27FC236}">
                  <a16:creationId xmlns:a16="http://schemas.microsoft.com/office/drawing/2014/main" id="{64FA0E20-DE76-48F9-94EE-5D9B52F4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616"/>
              <a:ext cx="499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3" name="Oval 13">
              <a:extLst>
                <a:ext uri="{FF2B5EF4-FFF2-40B4-BE49-F238E27FC236}">
                  <a16:creationId xmlns:a16="http://schemas.microsoft.com/office/drawing/2014/main" id="{DFA0A6D3-6BFD-4D0D-B863-FA27B623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480"/>
              <a:ext cx="317" cy="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7535" name="Text Box 15">
            <a:extLst>
              <a:ext uri="{FF2B5EF4-FFF2-40B4-BE49-F238E27FC236}">
                <a16:creationId xmlns:a16="http://schemas.microsoft.com/office/drawing/2014/main" id="{CEBAD796-A8ED-4001-A419-AC26E16C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125538"/>
            <a:ext cx="29606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3525" indent="-263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2788" indent="-2698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en-US" altLang="zh-CN">
                <a:solidFill>
                  <a:srgbClr val="FF0000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Less bandwidth</a:t>
            </a:r>
          </a:p>
          <a:p>
            <a:pPr>
              <a:buFontTx/>
              <a:buChar char="•"/>
            </a:pPr>
            <a:r>
              <a:rPr lang="en-US" altLang="zh-CN">
                <a:solidFill>
                  <a:srgbClr val="FF0000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Less load of source</a:t>
            </a:r>
          </a:p>
          <a:p>
            <a:pPr>
              <a:buFontTx/>
              <a:buChar char="•"/>
            </a:pPr>
            <a:r>
              <a:rPr lang="en-US" altLang="zh-CN">
                <a:solidFill>
                  <a:srgbClr val="FF0000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Less delay</a:t>
            </a:r>
          </a:p>
        </p:txBody>
      </p:sp>
      <p:grpSp>
        <p:nvGrpSpPr>
          <p:cNvPr id="107538" name="Group 18">
            <a:extLst>
              <a:ext uri="{FF2B5EF4-FFF2-40B4-BE49-F238E27FC236}">
                <a16:creationId xmlns:a16="http://schemas.microsoft.com/office/drawing/2014/main" id="{116A416D-D84C-4E63-A9F9-F341976D7FA1}"/>
              </a:ext>
            </a:extLst>
          </p:cNvPr>
          <p:cNvGrpSpPr>
            <a:grpSpLocks/>
          </p:cNvGrpSpPr>
          <p:nvPr/>
        </p:nvGrpSpPr>
        <p:grpSpPr bwMode="auto">
          <a:xfrm>
            <a:off x="1338263" y="1916113"/>
            <a:ext cx="935037" cy="3241675"/>
            <a:chOff x="1202" y="1207"/>
            <a:chExt cx="589" cy="2042"/>
          </a:xfrm>
        </p:grpSpPr>
        <p:sp>
          <p:nvSpPr>
            <p:cNvPr id="107536" name="Oval 16">
              <a:extLst>
                <a:ext uri="{FF2B5EF4-FFF2-40B4-BE49-F238E27FC236}">
                  <a16:creationId xmlns:a16="http://schemas.microsoft.com/office/drawing/2014/main" id="{8BEDE433-CD43-4FAC-A032-D0852308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2931"/>
              <a:ext cx="589" cy="318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7" name="Oval 17">
              <a:extLst>
                <a:ext uri="{FF2B5EF4-FFF2-40B4-BE49-F238E27FC236}">
                  <a16:creationId xmlns:a16="http://schemas.microsoft.com/office/drawing/2014/main" id="{F5AB6816-5F0D-457C-BDF9-C4906DFA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207"/>
              <a:ext cx="589" cy="318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7539" name="Text Box 19">
            <a:extLst>
              <a:ext uri="{FF2B5EF4-FFF2-40B4-BE49-F238E27FC236}">
                <a16:creationId xmlns:a16="http://schemas.microsoft.com/office/drawing/2014/main" id="{78B1CE91-4F42-4FDD-AD0C-568CCCFF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259138"/>
            <a:ext cx="199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effectLst/>
              </a:rPr>
              <a:t>More efficient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7540" name="AutoShape 20">
            <a:extLst>
              <a:ext uri="{FF2B5EF4-FFF2-40B4-BE49-F238E27FC236}">
                <a16:creationId xmlns:a16="http://schemas.microsoft.com/office/drawing/2014/main" id="{604A7A88-204E-4B17-99CA-F6333824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429000"/>
            <a:ext cx="358775" cy="144463"/>
          </a:xfrm>
          <a:prstGeom prst="leftArrow">
            <a:avLst>
              <a:gd name="adj1" fmla="val 50000"/>
              <a:gd name="adj2" fmla="val 62088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7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FF79-A87B-40BF-9DD8-4E71ECA4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246D2-401B-4DBD-8A59-6537257DA3B6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587E6BFF-367A-4378-AFBF-DDD78FF1F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Discuss: RPT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89EB514F-B71B-4392-A6CE-53ACC2D31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/>
              <a:t>RPT:</a:t>
            </a:r>
            <a:r>
              <a:rPr lang="zh-CN" altLang="en-US" sz="2800"/>
              <a:t>（*</a:t>
            </a:r>
            <a:r>
              <a:rPr lang="en-US" altLang="zh-CN" sz="2800"/>
              <a:t>, G</a:t>
            </a:r>
            <a:r>
              <a:rPr lang="zh-CN" altLang="en-US" sz="2800"/>
              <a:t>）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树根：多播组</a:t>
            </a:r>
            <a:r>
              <a:rPr lang="en-US" altLang="zh-CN" sz="2400"/>
              <a:t>G</a:t>
            </a:r>
            <a:r>
              <a:rPr lang="zh-CN" altLang="en-US" sz="2400"/>
              <a:t>的汇集点（</a:t>
            </a:r>
            <a:r>
              <a:rPr lang="en-US" altLang="zh-CN" sz="2400"/>
              <a:t>RP</a:t>
            </a:r>
            <a:r>
              <a:rPr lang="zh-CN" altLang="en-US" sz="2400"/>
              <a:t>）路由器</a:t>
            </a:r>
          </a:p>
          <a:p>
            <a:pPr lvl="2">
              <a:lnSpc>
                <a:spcPct val="95000"/>
              </a:lnSpc>
            </a:pPr>
            <a:r>
              <a:rPr lang="zh-CN" altLang="en-US" sz="2200"/>
              <a:t>静态指定</a:t>
            </a:r>
            <a:r>
              <a:rPr lang="en-US" altLang="zh-CN" sz="2200"/>
              <a:t>RP</a:t>
            </a:r>
            <a:r>
              <a:rPr lang="zh-CN" altLang="en-US" sz="2200"/>
              <a:t>：管理员根据需要指定</a:t>
            </a:r>
          </a:p>
          <a:p>
            <a:pPr lvl="2">
              <a:lnSpc>
                <a:spcPct val="95000"/>
              </a:lnSpc>
            </a:pPr>
            <a:r>
              <a:rPr lang="zh-CN" altLang="en-US" sz="2200"/>
              <a:t>动态选取</a:t>
            </a:r>
            <a:r>
              <a:rPr lang="en-US" altLang="zh-CN" sz="2200"/>
              <a:t>RP</a:t>
            </a:r>
            <a:r>
              <a:rPr lang="zh-CN" altLang="en-US" sz="2200"/>
              <a:t>：最高</a:t>
            </a:r>
            <a:r>
              <a:rPr lang="en-US" altLang="zh-CN" sz="2200"/>
              <a:t>IP</a:t>
            </a:r>
            <a:r>
              <a:rPr lang="zh-CN" altLang="en-US" sz="2200"/>
              <a:t>地址，</a:t>
            </a:r>
            <a:r>
              <a:rPr lang="en-US" altLang="zh-CN" sz="2200"/>
              <a:t>RP</a:t>
            </a:r>
            <a:r>
              <a:rPr lang="zh-CN" altLang="en-US" sz="2200"/>
              <a:t>哈希算法（</a:t>
            </a:r>
            <a:r>
              <a:rPr lang="en-US" altLang="zh-CN" sz="2200"/>
              <a:t>RFC 2362</a:t>
            </a:r>
            <a:r>
              <a:rPr lang="zh-CN" altLang="en-US" sz="2200"/>
              <a:t>）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树叶：多播组</a:t>
            </a:r>
            <a:r>
              <a:rPr lang="en-US" altLang="zh-CN" sz="2400"/>
              <a:t>G</a:t>
            </a:r>
            <a:r>
              <a:rPr lang="zh-CN" altLang="en-US" sz="2400"/>
              <a:t>的接收成员</a:t>
            </a:r>
          </a:p>
          <a:p>
            <a:pPr>
              <a:lnSpc>
                <a:spcPct val="95000"/>
              </a:lnSpc>
            </a:pPr>
            <a:r>
              <a:rPr lang="zh-CN" altLang="en-US" sz="2800"/>
              <a:t>多播组</a:t>
            </a:r>
            <a:r>
              <a:rPr lang="en-US" altLang="zh-CN" sz="2800"/>
              <a:t>G</a:t>
            </a:r>
            <a:r>
              <a:rPr lang="zh-CN" altLang="en-US" sz="2800"/>
              <a:t>的信息源</a:t>
            </a:r>
            <a:r>
              <a:rPr lang="en-US" altLang="zh-CN" sz="2800"/>
              <a:t>S</a:t>
            </a:r>
            <a:r>
              <a:rPr lang="zh-CN" altLang="en-US" sz="2800">
                <a:solidFill>
                  <a:srgbClr val="00FFFF"/>
                </a:solidFill>
              </a:rPr>
              <a:t>不一定</a:t>
            </a:r>
            <a:r>
              <a:rPr lang="zh-CN" altLang="en-US" sz="2800"/>
              <a:t>在（*</a:t>
            </a:r>
            <a:r>
              <a:rPr lang="en-US" altLang="zh-CN" sz="2800"/>
              <a:t>, G</a:t>
            </a:r>
            <a:r>
              <a:rPr lang="zh-CN" altLang="en-US" sz="2800"/>
              <a:t>）上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多播信息源</a:t>
            </a:r>
            <a:r>
              <a:rPr lang="en-US" altLang="zh-CN" sz="2400"/>
              <a:t>S</a:t>
            </a:r>
            <a:r>
              <a:rPr lang="zh-CN" altLang="en-US" sz="2400"/>
              <a:t>在</a:t>
            </a:r>
            <a:r>
              <a:rPr lang="en-US" altLang="zh-CN" sz="2400"/>
              <a:t>RPT</a:t>
            </a:r>
            <a:r>
              <a:rPr lang="zh-CN" altLang="en-US" sz="2400"/>
              <a:t>上：适合使用双向</a:t>
            </a:r>
            <a:r>
              <a:rPr lang="en-US" altLang="zh-CN" sz="2400"/>
              <a:t>RPT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多播信息源</a:t>
            </a:r>
            <a:r>
              <a:rPr lang="en-US" altLang="zh-CN" sz="2400"/>
              <a:t>S</a:t>
            </a:r>
            <a:r>
              <a:rPr lang="zh-CN" altLang="en-US" sz="2400"/>
              <a:t>不在</a:t>
            </a:r>
            <a:r>
              <a:rPr lang="en-US" altLang="zh-CN" sz="2400"/>
              <a:t>RPT</a:t>
            </a:r>
            <a:r>
              <a:rPr lang="zh-CN" altLang="en-US" sz="2400"/>
              <a:t>上：适合使用单向</a:t>
            </a:r>
            <a:r>
              <a:rPr lang="en-US" altLang="zh-CN" sz="2400"/>
              <a:t>RPT</a:t>
            </a:r>
          </a:p>
          <a:p>
            <a:pPr>
              <a:lnSpc>
                <a:spcPct val="95000"/>
              </a:lnSpc>
            </a:pPr>
            <a:r>
              <a:rPr lang="zh-CN" altLang="en-US" sz="2800"/>
              <a:t>典型的多播路由协议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CBT</a:t>
            </a:r>
            <a:r>
              <a:rPr lang="zh-CN" altLang="en-US" sz="2400"/>
              <a:t>：双向</a:t>
            </a:r>
            <a:r>
              <a:rPr lang="en-US" altLang="zh-CN" sz="2400"/>
              <a:t>RPT</a:t>
            </a:r>
            <a:r>
              <a:rPr lang="zh-CN" altLang="en-US" sz="2400"/>
              <a:t>（＋单播隧道：信息源不在</a:t>
            </a:r>
            <a:r>
              <a:rPr lang="en-US" altLang="zh-CN" sz="2400"/>
              <a:t>RPT</a:t>
            </a:r>
            <a:r>
              <a:rPr lang="zh-CN" altLang="en-US" sz="2400"/>
              <a:t>上）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PIM-SM</a:t>
            </a:r>
            <a:r>
              <a:rPr lang="zh-CN" altLang="en-US" sz="2400"/>
              <a:t>：单向</a:t>
            </a:r>
            <a:r>
              <a:rPr lang="en-US" altLang="zh-CN" sz="2400"/>
              <a:t>RPT</a:t>
            </a:r>
            <a:r>
              <a:rPr lang="zh-CN" altLang="en-US" sz="2400"/>
              <a:t>＋有源树</a:t>
            </a:r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8977140F-40B4-4DAD-9257-91B614587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341438"/>
            <a:ext cx="54705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—— </a:t>
            </a:r>
            <a:r>
              <a:rPr lang="zh-CN" altLang="en-US" sz="28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汇集点路由器的最短路径树</a:t>
            </a:r>
          </a:p>
        </p:txBody>
      </p:sp>
    </p:spTree>
    <p:extLst>
      <p:ext uri="{BB962C8B-B14F-4D97-AF65-F5344CB8AC3E}">
        <p14:creationId xmlns:p14="http://schemas.microsoft.com/office/powerpoint/2010/main" val="1111807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0E0D6-CF91-4CC7-9278-487FFC89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B391-B8BB-464B-858A-96C1C0CB21BB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B9B36FC4-6F94-439F-B655-0D2A27CB8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Shortest Path Tree in Multicast Routing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D6D39EAE-6515-412C-9B1E-7B577036E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Source-Based Tree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源点基准树 </a:t>
            </a:r>
            <a:r>
              <a:rPr lang="en-US" altLang="zh-CN" sz="2400" dirty="0"/>
              <a:t>or </a:t>
            </a:r>
            <a:r>
              <a:rPr lang="zh-CN" altLang="en-US" sz="2400" dirty="0"/>
              <a:t>有源树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Each combination of source and group has a single tree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Ex.: N groups and M sources </a:t>
            </a:r>
            <a:r>
              <a:rPr lang="en-US" altLang="zh-CN" sz="2400" dirty="0">
                <a:sym typeface="Wingdings" panose="05000000000000000000" pitchFamily="2" charset="2"/>
              </a:rPr>
              <a:t> N x M trees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ym typeface="Wingdings" panose="05000000000000000000" pitchFamily="2" charset="2"/>
              </a:rPr>
              <a:t>Notation: (S, G) —— S</a:t>
            </a:r>
            <a:r>
              <a:rPr lang="zh-CN" altLang="en-US" sz="2400" dirty="0">
                <a:sym typeface="Wingdings" panose="05000000000000000000" pitchFamily="2" charset="2"/>
              </a:rPr>
              <a:t>＝多播源</a:t>
            </a:r>
            <a:r>
              <a:rPr lang="en-US" altLang="zh-CN" sz="2400" dirty="0">
                <a:sym typeface="Wingdings" panose="05000000000000000000" pitchFamily="2" charset="2"/>
              </a:rPr>
              <a:t>IP</a:t>
            </a:r>
            <a:r>
              <a:rPr lang="zh-CN" altLang="en-US" sz="2400" dirty="0">
                <a:sym typeface="Wingdings" panose="05000000000000000000" pitchFamily="2" charset="2"/>
              </a:rPr>
              <a:t>地址，</a:t>
            </a:r>
            <a:r>
              <a:rPr lang="en-US" altLang="zh-CN" sz="2400" dirty="0">
                <a:sym typeface="Wingdings" panose="05000000000000000000" pitchFamily="2" charset="2"/>
              </a:rPr>
              <a:t>G</a:t>
            </a:r>
            <a:r>
              <a:rPr lang="zh-CN" altLang="en-US" sz="2400" dirty="0">
                <a:sym typeface="Wingdings" panose="05000000000000000000" pitchFamily="2" charset="2"/>
              </a:rPr>
              <a:t>＝多播组地址</a:t>
            </a:r>
          </a:p>
          <a:p>
            <a:pPr>
              <a:lnSpc>
                <a:spcPct val="95000"/>
              </a:lnSpc>
            </a:pPr>
            <a:r>
              <a:rPr lang="en-US" altLang="zh-CN" sz="2800" dirty="0"/>
              <a:t>Group-Shared Tree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组共享树 </a:t>
            </a:r>
            <a:r>
              <a:rPr lang="en-US" altLang="zh-CN" sz="2400" dirty="0"/>
              <a:t>or </a:t>
            </a:r>
            <a:r>
              <a:rPr lang="zh-CN" altLang="en-US" sz="2400" dirty="0"/>
              <a:t>共享树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Each group shares the same tree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Steiner tree, rendezvous-point tree</a:t>
            </a:r>
            <a:r>
              <a:rPr lang="zh-CN" altLang="en-US" sz="2200" dirty="0"/>
              <a:t>（汇集点树，</a:t>
            </a:r>
            <a:r>
              <a:rPr lang="en-US" altLang="zh-CN" sz="2200" dirty="0"/>
              <a:t>RPT</a:t>
            </a:r>
            <a:r>
              <a:rPr lang="zh-CN" altLang="en-US" sz="2200" dirty="0"/>
              <a:t>）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Ex.: N groups </a:t>
            </a:r>
            <a:r>
              <a:rPr lang="en-US" altLang="zh-CN" sz="2400" dirty="0">
                <a:sym typeface="Wingdings" panose="05000000000000000000" pitchFamily="2" charset="2"/>
              </a:rPr>
              <a:t> N trees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Notation: (*, G) —— *</a:t>
            </a:r>
            <a:r>
              <a:rPr lang="zh-CN" altLang="en-US" sz="2400" dirty="0"/>
              <a:t>＝所有的多播源，</a:t>
            </a:r>
            <a:r>
              <a:rPr lang="en-US" altLang="zh-CN" sz="2400" dirty="0"/>
              <a:t>G</a:t>
            </a:r>
            <a:r>
              <a:rPr lang="zh-CN" altLang="en-US" sz="2400" dirty="0"/>
              <a:t>＝多播组地址</a:t>
            </a:r>
          </a:p>
        </p:txBody>
      </p:sp>
      <p:sp>
        <p:nvSpPr>
          <p:cNvPr id="121862" name="Line 6">
            <a:extLst>
              <a:ext uri="{FF2B5EF4-FFF2-40B4-BE49-F238E27FC236}">
                <a16:creationId xmlns:a16="http://schemas.microsoft.com/office/drawing/2014/main" id="{CA10AED2-C971-4085-AD92-B1D1DBC14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300" y="5084763"/>
            <a:ext cx="1547813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3CAB02-1AA8-4899-8974-C1D368A1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BC84-AC2C-4599-B354-0EB67A1C3B48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34F9C186-92F7-466D-B865-887D952977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有源树 </a:t>
            </a:r>
            <a:r>
              <a:rPr lang="en-US" altLang="zh-CN"/>
              <a:t>vs. </a:t>
            </a:r>
            <a:r>
              <a:rPr lang="zh-CN" altLang="en-US"/>
              <a:t>共享树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75CE3A5D-91B9-4481-84BC-CA3024B69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/>
              <a:t>树根与多播源</a:t>
            </a:r>
          </a:p>
          <a:p>
            <a:pPr lvl="1">
              <a:lnSpc>
                <a:spcPct val="80000"/>
              </a:lnSpc>
            </a:pPr>
            <a:r>
              <a:rPr lang="zh-CN" altLang="en-US" sz="2400"/>
              <a:t>有源树的树根就是多播源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无需静态指定或动态选取，多播源一定在有源树上</a:t>
            </a:r>
          </a:p>
          <a:p>
            <a:pPr lvl="1">
              <a:lnSpc>
                <a:spcPct val="80000"/>
              </a:lnSpc>
            </a:pPr>
            <a:r>
              <a:rPr lang="zh-CN" altLang="en-US" sz="2400"/>
              <a:t>共享树的树根不是多播源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需静态指定或动态选取，多播源不一定在共享树上</a:t>
            </a:r>
          </a:p>
          <a:p>
            <a:pPr>
              <a:lnSpc>
                <a:spcPct val="80000"/>
              </a:lnSpc>
            </a:pPr>
            <a:r>
              <a:rPr lang="zh-CN" altLang="en-US" sz="2800"/>
              <a:t>对多播路由器的影响</a:t>
            </a:r>
          </a:p>
          <a:p>
            <a:pPr lvl="1">
              <a:lnSpc>
                <a:spcPct val="80000"/>
              </a:lnSpc>
            </a:pPr>
            <a:r>
              <a:rPr lang="zh-CN" altLang="en-US" sz="2400"/>
              <a:t>共享树对多播路由器的资源消耗少于有源树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有源树个数随（多播源，多播组）的增加而增加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共享树个数随多播组的增加而增加</a:t>
            </a:r>
          </a:p>
          <a:p>
            <a:pPr>
              <a:lnSpc>
                <a:spcPct val="80000"/>
              </a:lnSpc>
            </a:pPr>
            <a:r>
              <a:rPr lang="zh-CN" altLang="en-US" sz="2800"/>
              <a:t>多播数据流的传输延迟</a:t>
            </a:r>
          </a:p>
          <a:p>
            <a:pPr lvl="1">
              <a:lnSpc>
                <a:spcPct val="80000"/>
              </a:lnSpc>
            </a:pPr>
            <a:r>
              <a:rPr lang="zh-CN" altLang="en-US" sz="2400"/>
              <a:t>共享树的多播数据流的传输延迟大于有源树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有源树是从多播源到所有组成员的最短路径树</a:t>
            </a:r>
          </a:p>
          <a:p>
            <a:pPr lvl="2">
              <a:lnSpc>
                <a:spcPct val="80000"/>
              </a:lnSpc>
            </a:pPr>
            <a:r>
              <a:rPr lang="zh-CN" altLang="en-US" sz="2200"/>
              <a:t>共享树只是从汇集点到所有组成员的最短路径树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灯片编号占位符 5">
            <a:extLst>
              <a:ext uri="{FF2B5EF4-FFF2-40B4-BE49-F238E27FC236}">
                <a16:creationId xmlns:a16="http://schemas.microsoft.com/office/drawing/2014/main" id="{2888CA88-860A-40B4-B59B-ACF73FCD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F311-52BC-4FD3-8EE5-BBC213BC0932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F2A299AF-5490-4EAA-82B4-5D6A08B71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Pruning, </a:t>
            </a:r>
            <a:r>
              <a:rPr lang="zh-CN" altLang="en-US"/>
              <a:t>剪枝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A40D19FC-E030-4ACE-9415-C85FB66D0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剪掉树中没有多播接收成员分支的过程，有时效性</a:t>
            </a:r>
          </a:p>
          <a:p>
            <a:r>
              <a:rPr lang="zh-CN" altLang="en-US" sz="2800"/>
              <a:t>例：</a:t>
            </a:r>
          </a:p>
        </p:txBody>
      </p:sp>
      <p:grpSp>
        <p:nvGrpSpPr>
          <p:cNvPr id="137306" name="Group 90">
            <a:extLst>
              <a:ext uri="{FF2B5EF4-FFF2-40B4-BE49-F238E27FC236}">
                <a16:creationId xmlns:a16="http://schemas.microsoft.com/office/drawing/2014/main" id="{04590A63-630B-4A99-A6F9-C422122835A4}"/>
              </a:ext>
            </a:extLst>
          </p:cNvPr>
          <p:cNvGrpSpPr>
            <a:grpSpLocks/>
          </p:cNvGrpSpPr>
          <p:nvPr/>
        </p:nvGrpSpPr>
        <p:grpSpPr bwMode="auto">
          <a:xfrm>
            <a:off x="763588" y="5137150"/>
            <a:ext cx="2095500" cy="752475"/>
            <a:chOff x="481" y="3236"/>
            <a:chExt cx="1320" cy="474"/>
          </a:xfrm>
        </p:grpSpPr>
        <p:sp>
          <p:nvSpPr>
            <p:cNvPr id="137271" name="Text Box 55">
              <a:extLst>
                <a:ext uri="{FF2B5EF4-FFF2-40B4-BE49-F238E27FC236}">
                  <a16:creationId xmlns:a16="http://schemas.microsoft.com/office/drawing/2014/main" id="{D9A8003D-C231-41C9-AE56-81AD8F819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" y="3422"/>
              <a:ext cx="13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接收站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，组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</a:p>
          </p:txBody>
        </p:sp>
        <p:sp>
          <p:nvSpPr>
            <p:cNvPr id="137272" name="Line 56">
              <a:extLst>
                <a:ext uri="{FF2B5EF4-FFF2-40B4-BE49-F238E27FC236}">
                  <a16:creationId xmlns:a16="http://schemas.microsoft.com/office/drawing/2014/main" id="{920439B3-0C04-4B55-B9D1-559878E02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3236"/>
              <a:ext cx="0" cy="19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305" name="Group 89">
            <a:extLst>
              <a:ext uri="{FF2B5EF4-FFF2-40B4-BE49-F238E27FC236}">
                <a16:creationId xmlns:a16="http://schemas.microsoft.com/office/drawing/2014/main" id="{C2BD3F87-A7FD-400C-8F4E-9E69B14AE7F8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1989138"/>
            <a:ext cx="2085975" cy="760412"/>
            <a:chOff x="929" y="1253"/>
            <a:chExt cx="1314" cy="479"/>
          </a:xfrm>
        </p:grpSpPr>
        <p:sp>
          <p:nvSpPr>
            <p:cNvPr id="137252" name="Text Box 36">
              <a:extLst>
                <a:ext uri="{FF2B5EF4-FFF2-40B4-BE49-F238E27FC236}">
                  <a16:creationId xmlns:a16="http://schemas.microsoft.com/office/drawing/2014/main" id="{865B43C3-3135-438F-8631-DE68A9C5C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" y="1253"/>
              <a:ext cx="13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源网络</a:t>
              </a:r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</a:t>
              </a:r>
              <a:r>
                <a:rPr kumimoji="1"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，组</a:t>
              </a:r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</a:p>
          </p:txBody>
        </p:sp>
        <p:sp>
          <p:nvSpPr>
            <p:cNvPr id="137273" name="Line 57">
              <a:extLst>
                <a:ext uri="{FF2B5EF4-FFF2-40B4-BE49-F238E27FC236}">
                  <a16:creationId xmlns:a16="http://schemas.microsoft.com/office/drawing/2014/main" id="{7135846F-5E03-4BC7-98CF-1C902DE12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4" y="15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302" name="Group 86">
            <a:extLst>
              <a:ext uri="{FF2B5EF4-FFF2-40B4-BE49-F238E27FC236}">
                <a16:creationId xmlns:a16="http://schemas.microsoft.com/office/drawing/2014/main" id="{A8E9DB01-A803-4120-9029-CE2ED92181B5}"/>
              </a:ext>
            </a:extLst>
          </p:cNvPr>
          <p:cNvGrpSpPr>
            <a:grpSpLocks/>
          </p:cNvGrpSpPr>
          <p:nvPr/>
        </p:nvGrpSpPr>
        <p:grpSpPr bwMode="auto">
          <a:xfrm>
            <a:off x="936625" y="2778125"/>
            <a:ext cx="5075238" cy="3035300"/>
            <a:chOff x="590" y="1750"/>
            <a:chExt cx="3197" cy="1912"/>
          </a:xfrm>
        </p:grpSpPr>
        <p:sp>
          <p:nvSpPr>
            <p:cNvPr id="137221" name="Line 5">
              <a:extLst>
                <a:ext uri="{FF2B5EF4-FFF2-40B4-BE49-F238E27FC236}">
                  <a16:creationId xmlns:a16="http://schemas.microsoft.com/office/drawing/2014/main" id="{6EA298B8-9710-4C4F-BE7C-7D480199A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412"/>
              <a:ext cx="2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2" name="Line 6">
              <a:extLst>
                <a:ext uri="{FF2B5EF4-FFF2-40B4-BE49-F238E27FC236}">
                  <a16:creationId xmlns:a16="http://schemas.microsoft.com/office/drawing/2014/main" id="{8A5A579C-0DC7-4AC0-B070-C958B1781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" y="283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3" name="Line 7">
              <a:extLst>
                <a:ext uri="{FF2B5EF4-FFF2-40B4-BE49-F238E27FC236}">
                  <a16:creationId xmlns:a16="http://schemas.microsoft.com/office/drawing/2014/main" id="{7F84E645-5147-4174-AE22-502184569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836"/>
              <a:ext cx="3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4" name="Line 8">
              <a:extLst>
                <a:ext uri="{FF2B5EF4-FFF2-40B4-BE49-F238E27FC236}">
                  <a16:creationId xmlns:a16="http://schemas.microsoft.com/office/drawing/2014/main" id="{E847C3A9-99E0-4F37-9B47-B88DC8689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750"/>
              <a:ext cx="0" cy="14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6" name="Line 10">
              <a:extLst>
                <a:ext uri="{FF2B5EF4-FFF2-40B4-BE49-F238E27FC236}">
                  <a16:creationId xmlns:a16="http://schemas.microsoft.com/office/drawing/2014/main" id="{7D3C829E-92A9-406B-985C-B9384BAD3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1750"/>
              <a:ext cx="16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7" name="Line 11">
              <a:extLst>
                <a:ext uri="{FF2B5EF4-FFF2-40B4-BE49-F238E27FC236}">
                  <a16:creationId xmlns:a16="http://schemas.microsoft.com/office/drawing/2014/main" id="{64A7E105-CCB9-4C63-91E9-569E8E6A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247"/>
              <a:ext cx="6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8" name="Line 12">
              <a:extLst>
                <a:ext uri="{FF2B5EF4-FFF2-40B4-BE49-F238E27FC236}">
                  <a16:creationId xmlns:a16="http://schemas.microsoft.com/office/drawing/2014/main" id="{F823B747-4152-4B90-976D-E714A8719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9" y="1750"/>
              <a:ext cx="0" cy="2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229" name="Group 13">
              <a:extLst>
                <a:ext uri="{FF2B5EF4-FFF2-40B4-BE49-F238E27FC236}">
                  <a16:creationId xmlns:a16="http://schemas.microsoft.com/office/drawing/2014/main" id="{F1E37069-6B0D-4A5B-A32A-0F001CAF4E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2500"/>
              <a:ext cx="571" cy="394"/>
              <a:chOff x="1777" y="1440"/>
              <a:chExt cx="571" cy="394"/>
            </a:xfrm>
          </p:grpSpPr>
          <p:pic>
            <p:nvPicPr>
              <p:cNvPr id="137230" name="Picture 14">
                <a:extLst>
                  <a:ext uri="{FF2B5EF4-FFF2-40B4-BE49-F238E27FC236}">
                    <a16:creationId xmlns:a16="http://schemas.microsoft.com/office/drawing/2014/main" id="{FCD3E5BE-8031-4737-AAC7-BDB548ACF95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31" name="Text Box 15">
                <a:extLst>
                  <a:ext uri="{FF2B5EF4-FFF2-40B4-BE49-F238E27FC236}">
                    <a16:creationId xmlns:a16="http://schemas.microsoft.com/office/drawing/2014/main" id="{03E441F9-23DA-4F91-B8D3-366452536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R5</a:t>
                </a:r>
              </a:p>
            </p:txBody>
          </p:sp>
        </p:grpSp>
        <p:grpSp>
          <p:nvGrpSpPr>
            <p:cNvPr id="137232" name="Group 16">
              <a:extLst>
                <a:ext uri="{FF2B5EF4-FFF2-40B4-BE49-F238E27FC236}">
                  <a16:creationId xmlns:a16="http://schemas.microsoft.com/office/drawing/2014/main" id="{16345DF2-A74C-4256-87C5-8A011B65DB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644"/>
              <a:ext cx="571" cy="394"/>
              <a:chOff x="1777" y="1440"/>
              <a:chExt cx="571" cy="394"/>
            </a:xfrm>
          </p:grpSpPr>
          <p:pic>
            <p:nvPicPr>
              <p:cNvPr id="137233" name="Picture 17">
                <a:extLst>
                  <a:ext uri="{FF2B5EF4-FFF2-40B4-BE49-F238E27FC236}">
                    <a16:creationId xmlns:a16="http://schemas.microsoft.com/office/drawing/2014/main" id="{A23ADFCD-B668-4F78-BDC4-9BC71283B82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34" name="Text Box 18">
                <a:extLst>
                  <a:ext uri="{FF2B5EF4-FFF2-40B4-BE49-F238E27FC236}">
                    <a16:creationId xmlns:a16="http://schemas.microsoft.com/office/drawing/2014/main" id="{730A1499-7948-4AA6-97EB-B60F653870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R4</a:t>
                </a:r>
              </a:p>
            </p:txBody>
          </p:sp>
        </p:grpSp>
        <p:grpSp>
          <p:nvGrpSpPr>
            <p:cNvPr id="137238" name="Group 22">
              <a:extLst>
                <a:ext uri="{FF2B5EF4-FFF2-40B4-BE49-F238E27FC236}">
                  <a16:creationId xmlns:a16="http://schemas.microsoft.com/office/drawing/2014/main" id="{AB8AD316-0F9F-49E2-A28F-96EF729AA0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" y="2644"/>
              <a:ext cx="571" cy="394"/>
              <a:chOff x="1777" y="1440"/>
              <a:chExt cx="571" cy="394"/>
            </a:xfrm>
          </p:grpSpPr>
          <p:pic>
            <p:nvPicPr>
              <p:cNvPr id="137239" name="Picture 23">
                <a:extLst>
                  <a:ext uri="{FF2B5EF4-FFF2-40B4-BE49-F238E27FC236}">
                    <a16:creationId xmlns:a16="http://schemas.microsoft.com/office/drawing/2014/main" id="{8365F9D0-DF8B-4B5C-AE41-B1D2E7C8DCA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40" name="Text Box 24">
                <a:extLst>
                  <a:ext uri="{FF2B5EF4-FFF2-40B4-BE49-F238E27FC236}">
                    <a16:creationId xmlns:a16="http://schemas.microsoft.com/office/drawing/2014/main" id="{EEE7A4A0-A830-41ED-BCAE-8E43DC94CA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R3</a:t>
                </a:r>
              </a:p>
            </p:txBody>
          </p:sp>
        </p:grpSp>
        <p:grpSp>
          <p:nvGrpSpPr>
            <p:cNvPr id="137241" name="Group 25">
              <a:extLst>
                <a:ext uri="{FF2B5EF4-FFF2-40B4-BE49-F238E27FC236}">
                  <a16:creationId xmlns:a16="http://schemas.microsoft.com/office/drawing/2014/main" id="{90DC19D6-C041-4D2F-8E97-9FC544B92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" y="1972"/>
              <a:ext cx="571" cy="394"/>
              <a:chOff x="1777" y="1440"/>
              <a:chExt cx="571" cy="394"/>
            </a:xfrm>
          </p:grpSpPr>
          <p:pic>
            <p:nvPicPr>
              <p:cNvPr id="137242" name="Picture 26">
                <a:extLst>
                  <a:ext uri="{FF2B5EF4-FFF2-40B4-BE49-F238E27FC236}">
                    <a16:creationId xmlns:a16="http://schemas.microsoft.com/office/drawing/2014/main" id="{791D7417-2D8C-4E8D-AF60-7CF6204F41E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43" name="Text Box 27">
                <a:extLst>
                  <a:ext uri="{FF2B5EF4-FFF2-40B4-BE49-F238E27FC236}">
                    <a16:creationId xmlns:a16="http://schemas.microsoft.com/office/drawing/2014/main" id="{E174052F-C765-4CB5-BE1D-F7B1095976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R1</a:t>
                </a:r>
              </a:p>
            </p:txBody>
          </p:sp>
        </p:grpSp>
        <p:grpSp>
          <p:nvGrpSpPr>
            <p:cNvPr id="137244" name="Group 28">
              <a:extLst>
                <a:ext uri="{FF2B5EF4-FFF2-40B4-BE49-F238E27FC236}">
                  <a16:creationId xmlns:a16="http://schemas.microsoft.com/office/drawing/2014/main" id="{675C10C5-A80D-433F-91A3-C8E287FEF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4" y="1972"/>
              <a:ext cx="571" cy="394"/>
              <a:chOff x="1777" y="1440"/>
              <a:chExt cx="571" cy="394"/>
            </a:xfrm>
          </p:grpSpPr>
          <p:pic>
            <p:nvPicPr>
              <p:cNvPr id="137245" name="Picture 29">
                <a:extLst>
                  <a:ext uri="{FF2B5EF4-FFF2-40B4-BE49-F238E27FC236}">
                    <a16:creationId xmlns:a16="http://schemas.microsoft.com/office/drawing/2014/main" id="{C0556148-825D-4E50-8711-CEC8F5A923C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46" name="Text Box 30">
                <a:extLst>
                  <a:ext uri="{FF2B5EF4-FFF2-40B4-BE49-F238E27FC236}">
                    <a16:creationId xmlns:a16="http://schemas.microsoft.com/office/drawing/2014/main" id="{CF5E42B3-9705-48C8-81F9-547F7768D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R2</a:t>
                </a:r>
              </a:p>
            </p:txBody>
          </p:sp>
        </p:grpSp>
        <p:grpSp>
          <p:nvGrpSpPr>
            <p:cNvPr id="137247" name="Group 31">
              <a:extLst>
                <a:ext uri="{FF2B5EF4-FFF2-40B4-BE49-F238E27FC236}">
                  <a16:creationId xmlns:a16="http://schemas.microsoft.com/office/drawing/2014/main" id="{CE10CB57-F33E-41FB-8996-2C39FCA4AD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3268"/>
              <a:ext cx="571" cy="394"/>
              <a:chOff x="1777" y="1440"/>
              <a:chExt cx="571" cy="394"/>
            </a:xfrm>
          </p:grpSpPr>
          <p:pic>
            <p:nvPicPr>
              <p:cNvPr id="137248" name="Picture 32">
                <a:extLst>
                  <a:ext uri="{FF2B5EF4-FFF2-40B4-BE49-F238E27FC236}">
                    <a16:creationId xmlns:a16="http://schemas.microsoft.com/office/drawing/2014/main" id="{7EB254BF-44BF-4A24-BAE5-12DBDF8ABCB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7" y="1440"/>
                <a:ext cx="571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249" name="Text Box 33">
                <a:extLst>
                  <a:ext uri="{FF2B5EF4-FFF2-40B4-BE49-F238E27FC236}">
                    <a16:creationId xmlns:a16="http://schemas.microsoft.com/office/drawing/2014/main" id="{690D4BBF-98E6-45F7-8D1F-EA5B2E07F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6" y="1546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R6</a:t>
                </a:r>
              </a:p>
            </p:txBody>
          </p:sp>
        </p:grpSp>
        <p:sp>
          <p:nvSpPr>
            <p:cNvPr id="137250" name="Line 34">
              <a:extLst>
                <a:ext uri="{FF2B5EF4-FFF2-40B4-BE49-F238E27FC236}">
                  <a16:creationId xmlns:a16="http://schemas.microsoft.com/office/drawing/2014/main" id="{1EA97537-FD1A-463F-88EB-40002E820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6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1" name="Line 35">
              <a:extLst>
                <a:ext uri="{FF2B5EF4-FFF2-40B4-BE49-F238E27FC236}">
                  <a16:creationId xmlns:a16="http://schemas.microsoft.com/office/drawing/2014/main" id="{CE1CC828-6857-417F-8C79-7AC0AFAD4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6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274" name="Group 58">
              <a:extLst>
                <a:ext uri="{FF2B5EF4-FFF2-40B4-BE49-F238E27FC236}">
                  <a16:creationId xmlns:a16="http://schemas.microsoft.com/office/drawing/2014/main" id="{FF77EDC5-2B36-4547-877A-DC5B3CBF2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1972"/>
              <a:ext cx="288" cy="288"/>
              <a:chOff x="768" y="1632"/>
              <a:chExt cx="288" cy="288"/>
            </a:xfrm>
          </p:grpSpPr>
          <p:sp>
            <p:nvSpPr>
              <p:cNvPr id="137275" name="Line 59">
                <a:extLst>
                  <a:ext uri="{FF2B5EF4-FFF2-40B4-BE49-F238E27FC236}">
                    <a16:creationId xmlns:a16="http://schemas.microsoft.com/office/drawing/2014/main" id="{23E93B2F-D93D-4614-8A47-F67B6436C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76" name="Line 60">
                <a:extLst>
                  <a:ext uri="{FF2B5EF4-FFF2-40B4-BE49-F238E27FC236}">
                    <a16:creationId xmlns:a16="http://schemas.microsoft.com/office/drawing/2014/main" id="{9D3E3D0D-C49E-4749-B105-1869AB82DB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7277" name="Group 61">
              <a:extLst>
                <a:ext uri="{FF2B5EF4-FFF2-40B4-BE49-F238E27FC236}">
                  <a16:creationId xmlns:a16="http://schemas.microsoft.com/office/drawing/2014/main" id="{296F23B6-E494-4425-B935-6B164C0B7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2687"/>
              <a:ext cx="288" cy="288"/>
              <a:chOff x="768" y="1632"/>
              <a:chExt cx="288" cy="288"/>
            </a:xfrm>
          </p:grpSpPr>
          <p:sp>
            <p:nvSpPr>
              <p:cNvPr id="137278" name="Line 62">
                <a:extLst>
                  <a:ext uri="{FF2B5EF4-FFF2-40B4-BE49-F238E27FC236}">
                    <a16:creationId xmlns:a16="http://schemas.microsoft.com/office/drawing/2014/main" id="{C814ADDC-4060-4D56-8CFD-E575DEE2A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79" name="Line 63">
                <a:extLst>
                  <a:ext uri="{FF2B5EF4-FFF2-40B4-BE49-F238E27FC236}">
                    <a16:creationId xmlns:a16="http://schemas.microsoft.com/office/drawing/2014/main" id="{E2693D83-C0A6-484C-8DB3-1827E7854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7280" name="Group 64">
              <a:extLst>
                <a:ext uri="{FF2B5EF4-FFF2-40B4-BE49-F238E27FC236}">
                  <a16:creationId xmlns:a16="http://schemas.microsoft.com/office/drawing/2014/main" id="{859ED2C6-301B-4F8F-888C-C0679201DFE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10" y="1972"/>
              <a:ext cx="288" cy="288"/>
              <a:chOff x="768" y="1632"/>
              <a:chExt cx="288" cy="288"/>
            </a:xfrm>
          </p:grpSpPr>
          <p:sp>
            <p:nvSpPr>
              <p:cNvPr id="137281" name="Line 65">
                <a:extLst>
                  <a:ext uri="{FF2B5EF4-FFF2-40B4-BE49-F238E27FC236}">
                    <a16:creationId xmlns:a16="http://schemas.microsoft.com/office/drawing/2014/main" id="{42452E8F-467F-44CD-A2F9-232035D9E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82" name="Line 66">
                <a:extLst>
                  <a:ext uri="{FF2B5EF4-FFF2-40B4-BE49-F238E27FC236}">
                    <a16:creationId xmlns:a16="http://schemas.microsoft.com/office/drawing/2014/main" id="{C412C0AF-E386-42A8-9B2C-17D4D065C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7283" name="Group 67">
              <a:extLst>
                <a:ext uri="{FF2B5EF4-FFF2-40B4-BE49-F238E27FC236}">
                  <a16:creationId xmlns:a16="http://schemas.microsoft.com/office/drawing/2014/main" id="{776C5062-FA10-4852-B8D6-F5BF6CE5B1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99" y="2500"/>
              <a:ext cx="288" cy="288"/>
              <a:chOff x="768" y="1632"/>
              <a:chExt cx="288" cy="288"/>
            </a:xfrm>
          </p:grpSpPr>
          <p:sp>
            <p:nvSpPr>
              <p:cNvPr id="137284" name="Line 68">
                <a:extLst>
                  <a:ext uri="{FF2B5EF4-FFF2-40B4-BE49-F238E27FC236}">
                    <a16:creationId xmlns:a16="http://schemas.microsoft.com/office/drawing/2014/main" id="{11CC6602-763E-436A-8701-9EAB2F80A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85" name="Line 69">
                <a:extLst>
                  <a:ext uri="{FF2B5EF4-FFF2-40B4-BE49-F238E27FC236}">
                    <a16:creationId xmlns:a16="http://schemas.microsoft.com/office/drawing/2014/main" id="{DE0B8FD0-845B-46E3-9F7F-D00326B88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7286" name="Group 70">
              <a:extLst>
                <a:ext uri="{FF2B5EF4-FFF2-40B4-BE49-F238E27FC236}">
                  <a16:creationId xmlns:a16="http://schemas.microsoft.com/office/drawing/2014/main" id="{75151192-5939-4E27-BA42-8F83CA65C55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99" y="3268"/>
              <a:ext cx="288" cy="288"/>
              <a:chOff x="768" y="1632"/>
              <a:chExt cx="288" cy="288"/>
            </a:xfrm>
          </p:grpSpPr>
          <p:sp>
            <p:nvSpPr>
              <p:cNvPr id="137287" name="Line 71">
                <a:extLst>
                  <a:ext uri="{FF2B5EF4-FFF2-40B4-BE49-F238E27FC236}">
                    <a16:creationId xmlns:a16="http://schemas.microsoft.com/office/drawing/2014/main" id="{71DB6B2E-973A-4819-884C-D1845EE5D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88" name="Line 72">
                <a:extLst>
                  <a:ext uri="{FF2B5EF4-FFF2-40B4-BE49-F238E27FC236}">
                    <a16:creationId xmlns:a16="http://schemas.microsoft.com/office/drawing/2014/main" id="{BEFADC76-0B41-42BA-92BD-C4800B6994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7304" name="Group 88">
            <a:extLst>
              <a:ext uri="{FF2B5EF4-FFF2-40B4-BE49-F238E27FC236}">
                <a16:creationId xmlns:a16="http://schemas.microsoft.com/office/drawing/2014/main" id="{1DA88152-BE86-4899-9868-3FC3BDD73D7B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1989138"/>
            <a:ext cx="1638300" cy="2952750"/>
            <a:chOff x="4332" y="1253"/>
            <a:chExt cx="1032" cy="1860"/>
          </a:xfrm>
        </p:grpSpPr>
        <p:sp>
          <p:nvSpPr>
            <p:cNvPr id="137254" name="Text Box 38">
              <a:extLst>
                <a:ext uri="{FF2B5EF4-FFF2-40B4-BE49-F238E27FC236}">
                  <a16:creationId xmlns:a16="http://schemas.microsoft.com/office/drawing/2014/main" id="{9FEFF32B-F603-484A-A55B-77BCECDC8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2462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R4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56" name="Text Box 40">
              <a:extLst>
                <a:ext uri="{FF2B5EF4-FFF2-40B4-BE49-F238E27FC236}">
                  <a16:creationId xmlns:a16="http://schemas.microsoft.com/office/drawing/2014/main" id="{7D476826-6D95-4F9E-9335-D14313657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7" y="2144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R3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57" name="Text Box 41">
              <a:extLst>
                <a:ext uri="{FF2B5EF4-FFF2-40B4-BE49-F238E27FC236}">
                  <a16:creationId xmlns:a16="http://schemas.microsoft.com/office/drawing/2014/main" id="{5C6DB7DB-D9A9-4C53-A17C-A8AEA2F9D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4" y="1788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R2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58" name="Text Box 42">
              <a:extLst>
                <a:ext uri="{FF2B5EF4-FFF2-40B4-BE49-F238E27FC236}">
                  <a16:creationId xmlns:a16="http://schemas.microsoft.com/office/drawing/2014/main" id="{773755C0-8135-4300-B815-4AB8D6E84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" y="1480"/>
              <a:ext cx="2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 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59" name="Text Box 43">
              <a:extLst>
                <a:ext uri="{FF2B5EF4-FFF2-40B4-BE49-F238E27FC236}">
                  <a16:creationId xmlns:a16="http://schemas.microsoft.com/office/drawing/2014/main" id="{38FEB945-1C9B-47A7-953F-F1E0A0617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" y="1788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R1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60" name="Text Box 44">
              <a:extLst>
                <a:ext uri="{FF2B5EF4-FFF2-40B4-BE49-F238E27FC236}">
                  <a16:creationId xmlns:a16="http://schemas.microsoft.com/office/drawing/2014/main" id="{540D6D5B-9128-47C4-844D-11200C223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2825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R5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61" name="Text Box 45">
              <a:extLst>
                <a:ext uri="{FF2B5EF4-FFF2-40B4-BE49-F238E27FC236}">
                  <a16:creationId xmlns:a16="http://schemas.microsoft.com/office/drawing/2014/main" id="{9ACF9207-89C2-4456-A208-AA4A41EB7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4" y="2825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R6</a:t>
              </a:r>
              <a:endPara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137262" name="Group 46">
              <a:extLst>
                <a:ext uri="{FF2B5EF4-FFF2-40B4-BE49-F238E27FC236}">
                  <a16:creationId xmlns:a16="http://schemas.microsoft.com/office/drawing/2014/main" id="{51D179F7-D123-4A59-8267-6A87ACA2D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5" y="2730"/>
              <a:ext cx="384" cy="105"/>
              <a:chOff x="2932" y="2736"/>
              <a:chExt cx="277" cy="144"/>
            </a:xfrm>
          </p:grpSpPr>
          <p:sp>
            <p:nvSpPr>
              <p:cNvPr id="137263" name="Line 47">
                <a:extLst>
                  <a:ext uri="{FF2B5EF4-FFF2-40B4-BE49-F238E27FC236}">
                    <a16:creationId xmlns:a16="http://schemas.microsoft.com/office/drawing/2014/main" id="{2D383EDB-E4F1-4391-AFF2-DA7B28A50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2" y="2736"/>
                <a:ext cx="85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64" name="Line 48">
                <a:extLst>
                  <a:ext uri="{FF2B5EF4-FFF2-40B4-BE49-F238E27FC236}">
                    <a16:creationId xmlns:a16="http://schemas.microsoft.com/office/drawing/2014/main" id="{EC6C8A49-5CC7-4B6F-913C-757039710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4" y="2736"/>
                <a:ext cx="85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7268" name="Group 52">
              <a:extLst>
                <a:ext uri="{FF2B5EF4-FFF2-40B4-BE49-F238E27FC236}">
                  <a16:creationId xmlns:a16="http://schemas.microsoft.com/office/drawing/2014/main" id="{35D1DB67-0054-4CAE-B550-F8501E09DC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4" y="1701"/>
              <a:ext cx="384" cy="96"/>
              <a:chOff x="2932" y="2736"/>
              <a:chExt cx="277" cy="144"/>
            </a:xfrm>
          </p:grpSpPr>
          <p:sp>
            <p:nvSpPr>
              <p:cNvPr id="137269" name="Line 53">
                <a:extLst>
                  <a:ext uri="{FF2B5EF4-FFF2-40B4-BE49-F238E27FC236}">
                    <a16:creationId xmlns:a16="http://schemas.microsoft.com/office/drawing/2014/main" id="{2E881FBD-68DD-4D83-967A-00C3175D3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2" y="2736"/>
                <a:ext cx="85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70" name="Line 54">
                <a:extLst>
                  <a:ext uri="{FF2B5EF4-FFF2-40B4-BE49-F238E27FC236}">
                    <a16:creationId xmlns:a16="http://schemas.microsoft.com/office/drawing/2014/main" id="{1DB06709-0336-4A35-9054-EBA1BAB91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4" y="2736"/>
                <a:ext cx="85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7298" name="Text Box 82">
              <a:extLst>
                <a:ext uri="{FF2B5EF4-FFF2-40B4-BE49-F238E27FC236}">
                  <a16:creationId xmlns:a16="http://schemas.microsoft.com/office/drawing/2014/main" id="{AA0E26E2-57D8-4274-88F0-C7CE03185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6" y="1253"/>
              <a:ext cx="9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</a:t>
              </a:r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</a:t>
              </a:r>
              <a:r>
                <a:rPr kumimoji="1"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</a:t>
              </a:r>
              <a:r>
                <a:rPr kumimoji="1"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  <a:r>
                <a:rPr kumimoji="1"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）</a:t>
              </a:r>
            </a:p>
          </p:txBody>
        </p:sp>
        <p:sp>
          <p:nvSpPr>
            <p:cNvPr id="137299" name="Line 83">
              <a:extLst>
                <a:ext uri="{FF2B5EF4-FFF2-40B4-BE49-F238E27FC236}">
                  <a16:creationId xmlns:a16="http://schemas.microsoft.com/office/drawing/2014/main" id="{85A0A8E9-4C36-4994-B297-D939F69AE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17" y="2388"/>
              <a:ext cx="0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00" name="Line 84">
              <a:extLst>
                <a:ext uri="{FF2B5EF4-FFF2-40B4-BE49-F238E27FC236}">
                  <a16:creationId xmlns:a16="http://schemas.microsoft.com/office/drawing/2014/main" id="{78F1CE94-0558-4DF2-B757-DFB714ADB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8" y="2073"/>
              <a:ext cx="0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307" name="Group 91">
            <a:extLst>
              <a:ext uri="{FF2B5EF4-FFF2-40B4-BE49-F238E27FC236}">
                <a16:creationId xmlns:a16="http://schemas.microsoft.com/office/drawing/2014/main" id="{E9FA8D3C-28E0-4521-8E4A-C3632B5999E8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1989138"/>
            <a:ext cx="2698750" cy="1871662"/>
            <a:chOff x="2653" y="1253"/>
            <a:chExt cx="1700" cy="1179"/>
          </a:xfrm>
        </p:grpSpPr>
        <p:sp>
          <p:nvSpPr>
            <p:cNvPr id="137289" name="Text Box 73">
              <a:extLst>
                <a:ext uri="{FF2B5EF4-FFF2-40B4-BE49-F238E27FC236}">
                  <a16:creationId xmlns:a16="http://schemas.microsoft.com/office/drawing/2014/main" id="{9DAB7ABE-6605-423B-B7EE-224593CE4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" y="2144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R3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91" name="Text Box 75">
              <a:extLst>
                <a:ext uri="{FF2B5EF4-FFF2-40B4-BE49-F238E27FC236}">
                  <a16:creationId xmlns:a16="http://schemas.microsoft.com/office/drawing/2014/main" id="{C93DA453-FF74-4809-9264-BD89210B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1480"/>
              <a:ext cx="2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 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92" name="Text Box 76">
              <a:extLst>
                <a:ext uri="{FF2B5EF4-FFF2-40B4-BE49-F238E27FC236}">
                  <a16:creationId xmlns:a16="http://schemas.microsoft.com/office/drawing/2014/main" id="{7CBDDFCD-827E-4AE2-9D10-B94C7F844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" y="1797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R1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296" name="Line 80">
              <a:extLst>
                <a:ext uri="{FF2B5EF4-FFF2-40B4-BE49-F238E27FC236}">
                  <a16:creationId xmlns:a16="http://schemas.microsoft.com/office/drawing/2014/main" id="{6EAF332B-B4A9-434B-90EB-9947D902BC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3" y="2050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97" name="Text Box 81">
              <a:extLst>
                <a:ext uri="{FF2B5EF4-FFF2-40B4-BE49-F238E27FC236}">
                  <a16:creationId xmlns:a16="http://schemas.microsoft.com/office/drawing/2014/main" id="{E4BC26AA-95AC-44FC-AF91-F749E3169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1253"/>
              <a:ext cx="17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剪枝后的（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）</a:t>
              </a:r>
            </a:p>
          </p:txBody>
        </p:sp>
        <p:sp>
          <p:nvSpPr>
            <p:cNvPr id="137303" name="Line 87">
              <a:extLst>
                <a:ext uri="{FF2B5EF4-FFF2-40B4-BE49-F238E27FC236}">
                  <a16:creationId xmlns:a16="http://schemas.microsoft.com/office/drawing/2014/main" id="{B7918E43-ECA2-4165-8C36-6D6B7ED321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5" y="1737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灯片编号占位符 5">
            <a:extLst>
              <a:ext uri="{FF2B5EF4-FFF2-40B4-BE49-F238E27FC236}">
                <a16:creationId xmlns:a16="http://schemas.microsoft.com/office/drawing/2014/main" id="{684E9639-74A2-4D54-BFBF-ECE3E867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8C1DA-3F24-45E7-B1CC-3C877AD0F90E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7117FFA-64A4-44AE-9A61-0BED895E0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Grafting, </a:t>
            </a:r>
            <a:r>
              <a:rPr lang="zh-CN" altLang="en-US"/>
              <a:t>嫁接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1B9C2FE0-1B96-48B1-8DCB-2C21B903C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剪掉的分支上如果又出现了多播接收成员，则将其快速接回树上的过程</a:t>
            </a:r>
          </a:p>
          <a:p>
            <a:r>
              <a:rPr lang="zh-CN" altLang="en-US" sz="2800"/>
              <a:t>例：</a:t>
            </a:r>
          </a:p>
        </p:txBody>
      </p:sp>
      <p:grpSp>
        <p:nvGrpSpPr>
          <p:cNvPr id="138326" name="Group 86">
            <a:extLst>
              <a:ext uri="{FF2B5EF4-FFF2-40B4-BE49-F238E27FC236}">
                <a16:creationId xmlns:a16="http://schemas.microsoft.com/office/drawing/2014/main" id="{AFEFEECB-016F-46D9-92EB-91615D087247}"/>
              </a:ext>
            </a:extLst>
          </p:cNvPr>
          <p:cNvGrpSpPr>
            <a:grpSpLocks/>
          </p:cNvGrpSpPr>
          <p:nvPr/>
        </p:nvGrpSpPr>
        <p:grpSpPr bwMode="auto">
          <a:xfrm>
            <a:off x="763588" y="1958975"/>
            <a:ext cx="5537200" cy="4349750"/>
            <a:chOff x="481" y="1234"/>
            <a:chExt cx="3488" cy="2740"/>
          </a:xfrm>
        </p:grpSpPr>
        <p:grpSp>
          <p:nvGrpSpPr>
            <p:cNvPr id="138244" name="Group 4">
              <a:extLst>
                <a:ext uri="{FF2B5EF4-FFF2-40B4-BE49-F238E27FC236}">
                  <a16:creationId xmlns:a16="http://schemas.microsoft.com/office/drawing/2014/main" id="{927909AD-DB8A-448B-829F-B7AB504F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" y="3500"/>
              <a:ext cx="1320" cy="474"/>
              <a:chOff x="481" y="3236"/>
              <a:chExt cx="1320" cy="474"/>
            </a:xfrm>
          </p:grpSpPr>
          <p:sp>
            <p:nvSpPr>
              <p:cNvPr id="138245" name="Text Box 5">
                <a:extLst>
                  <a:ext uri="{FF2B5EF4-FFF2-40B4-BE49-F238E27FC236}">
                    <a16:creationId xmlns:a16="http://schemas.microsoft.com/office/drawing/2014/main" id="{51CE4225-5F76-4A6F-A523-B5CD20273B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3422"/>
                <a:ext cx="13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接收站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</a:t>
                </a:r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，组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138246" name="Line 6">
                <a:extLst>
                  <a:ext uri="{FF2B5EF4-FFF2-40B4-BE49-F238E27FC236}">
                    <a16:creationId xmlns:a16="http://schemas.microsoft.com/office/drawing/2014/main" id="{EB9EBE60-8726-4277-AA5F-7BC0BE5D7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32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8247" name="Group 7">
              <a:extLst>
                <a:ext uri="{FF2B5EF4-FFF2-40B4-BE49-F238E27FC236}">
                  <a16:creationId xmlns:a16="http://schemas.microsoft.com/office/drawing/2014/main" id="{32526F09-A611-45BB-AE2D-F819A111F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" y="1517"/>
              <a:ext cx="1314" cy="479"/>
              <a:chOff x="929" y="1253"/>
              <a:chExt cx="1314" cy="479"/>
            </a:xfrm>
          </p:grpSpPr>
          <p:sp>
            <p:nvSpPr>
              <p:cNvPr id="138248" name="Text Box 8">
                <a:extLst>
                  <a:ext uri="{FF2B5EF4-FFF2-40B4-BE49-F238E27FC236}">
                    <a16:creationId xmlns:a16="http://schemas.microsoft.com/office/drawing/2014/main" id="{914ADCE1-B8BE-4E56-9888-596756BCF0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9" y="1253"/>
                <a:ext cx="131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源网络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</a:t>
                </a:r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，组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138249" name="Line 9">
                <a:extLst>
                  <a:ext uri="{FF2B5EF4-FFF2-40B4-BE49-F238E27FC236}">
                    <a16:creationId xmlns:a16="http://schemas.microsoft.com/office/drawing/2014/main" id="{B4E9E1BF-2979-42FC-B98E-3FC56689F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4" y="154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8250" name="Group 10">
              <a:extLst>
                <a:ext uri="{FF2B5EF4-FFF2-40B4-BE49-F238E27FC236}">
                  <a16:creationId xmlns:a16="http://schemas.microsoft.com/office/drawing/2014/main" id="{024FCEC7-D8EA-400A-A76B-9D7FEC7E8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2014"/>
              <a:ext cx="3197" cy="1912"/>
              <a:chOff x="590" y="1750"/>
              <a:chExt cx="3197" cy="1912"/>
            </a:xfrm>
          </p:grpSpPr>
          <p:sp>
            <p:nvSpPr>
              <p:cNvPr id="138251" name="Line 11">
                <a:extLst>
                  <a:ext uri="{FF2B5EF4-FFF2-40B4-BE49-F238E27FC236}">
                    <a16:creationId xmlns:a16="http://schemas.microsoft.com/office/drawing/2014/main" id="{3E76024F-B8BE-4B72-9D0D-A9E6BEA45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3412"/>
                <a:ext cx="23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2" name="Line 12">
                <a:extLst>
                  <a:ext uri="{FF2B5EF4-FFF2-40B4-BE49-F238E27FC236}">
                    <a16:creationId xmlns:a16="http://schemas.microsoft.com/office/drawing/2014/main" id="{4E045AE8-FDF5-4FF2-AF72-61F0F7BB3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5" y="283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3" name="Line 13">
                <a:extLst>
                  <a:ext uri="{FF2B5EF4-FFF2-40B4-BE49-F238E27FC236}">
                    <a16:creationId xmlns:a16="http://schemas.microsoft.com/office/drawing/2014/main" id="{B2A354FA-8B77-4C23-8EEA-5F82D8BFF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2836"/>
                <a:ext cx="3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4" name="Line 14">
                <a:extLst>
                  <a:ext uri="{FF2B5EF4-FFF2-40B4-BE49-F238E27FC236}">
                    <a16:creationId xmlns:a16="http://schemas.microsoft.com/office/drawing/2014/main" id="{1F179F32-BA4E-43B0-B842-360F183C9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1750"/>
                <a:ext cx="0" cy="14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5" name="Line 15">
                <a:extLst>
                  <a:ext uri="{FF2B5EF4-FFF2-40B4-BE49-F238E27FC236}">
                    <a16:creationId xmlns:a16="http://schemas.microsoft.com/office/drawing/2014/main" id="{E260B723-2269-459C-A887-8678C1BA5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1750"/>
                <a:ext cx="167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6" name="Line 16">
                <a:extLst>
                  <a:ext uri="{FF2B5EF4-FFF2-40B4-BE49-F238E27FC236}">
                    <a16:creationId xmlns:a16="http://schemas.microsoft.com/office/drawing/2014/main" id="{9657A21A-AD09-43E6-B73F-E30EB1381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3247"/>
                <a:ext cx="68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57" name="Line 17">
                <a:extLst>
                  <a:ext uri="{FF2B5EF4-FFF2-40B4-BE49-F238E27FC236}">
                    <a16:creationId xmlns:a16="http://schemas.microsoft.com/office/drawing/2014/main" id="{A77ED0C8-3BA0-415B-803D-18FAAB8DF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9" y="1750"/>
                <a:ext cx="0" cy="2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8258" name="Group 18">
                <a:extLst>
                  <a:ext uri="{FF2B5EF4-FFF2-40B4-BE49-F238E27FC236}">
                    <a16:creationId xmlns:a16="http://schemas.microsoft.com/office/drawing/2014/main" id="{645D2892-1BAD-481A-9B28-B84514122C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2500"/>
                <a:ext cx="571" cy="394"/>
                <a:chOff x="1777" y="1440"/>
                <a:chExt cx="571" cy="394"/>
              </a:xfrm>
            </p:grpSpPr>
            <p:pic>
              <p:nvPicPr>
                <p:cNvPr id="138259" name="Picture 19">
                  <a:extLst>
                    <a:ext uri="{FF2B5EF4-FFF2-40B4-BE49-F238E27FC236}">
                      <a16:creationId xmlns:a16="http://schemas.microsoft.com/office/drawing/2014/main" id="{12CF7842-81AF-4630-90D3-2281CE0D3F8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60" name="Text Box 20">
                  <a:extLst>
                    <a:ext uri="{FF2B5EF4-FFF2-40B4-BE49-F238E27FC236}">
                      <a16:creationId xmlns:a16="http://schemas.microsoft.com/office/drawing/2014/main" id="{97065516-E901-4AE7-9FC5-CDF9DAEEEA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R5</a:t>
                  </a:r>
                </a:p>
              </p:txBody>
            </p:sp>
          </p:grpSp>
          <p:grpSp>
            <p:nvGrpSpPr>
              <p:cNvPr id="138261" name="Group 21">
                <a:extLst>
                  <a:ext uri="{FF2B5EF4-FFF2-40B4-BE49-F238E27FC236}">
                    <a16:creationId xmlns:a16="http://schemas.microsoft.com/office/drawing/2014/main" id="{12E94B11-24B3-48A9-8B0E-2F8AC9B539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644"/>
                <a:ext cx="571" cy="394"/>
                <a:chOff x="1777" y="1440"/>
                <a:chExt cx="571" cy="394"/>
              </a:xfrm>
            </p:grpSpPr>
            <p:pic>
              <p:nvPicPr>
                <p:cNvPr id="138262" name="Picture 22">
                  <a:extLst>
                    <a:ext uri="{FF2B5EF4-FFF2-40B4-BE49-F238E27FC236}">
                      <a16:creationId xmlns:a16="http://schemas.microsoft.com/office/drawing/2014/main" id="{6EB1E186-2F75-4BC5-B2B3-9A1E9C4C3E6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63" name="Text Box 23">
                  <a:extLst>
                    <a:ext uri="{FF2B5EF4-FFF2-40B4-BE49-F238E27FC236}">
                      <a16:creationId xmlns:a16="http://schemas.microsoft.com/office/drawing/2014/main" id="{AC4C30E2-A9A4-4330-B6CE-A3F90CC163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R4</a:t>
                  </a:r>
                </a:p>
              </p:txBody>
            </p:sp>
          </p:grpSp>
          <p:grpSp>
            <p:nvGrpSpPr>
              <p:cNvPr id="138264" name="Group 24">
                <a:extLst>
                  <a:ext uri="{FF2B5EF4-FFF2-40B4-BE49-F238E27FC236}">
                    <a16:creationId xmlns:a16="http://schemas.microsoft.com/office/drawing/2014/main" id="{260A69D3-232A-4B81-9501-FD2195381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3" y="2644"/>
                <a:ext cx="571" cy="394"/>
                <a:chOff x="1777" y="1440"/>
                <a:chExt cx="571" cy="394"/>
              </a:xfrm>
            </p:grpSpPr>
            <p:pic>
              <p:nvPicPr>
                <p:cNvPr id="138265" name="Picture 25">
                  <a:extLst>
                    <a:ext uri="{FF2B5EF4-FFF2-40B4-BE49-F238E27FC236}">
                      <a16:creationId xmlns:a16="http://schemas.microsoft.com/office/drawing/2014/main" id="{469F07A0-04DD-4204-B9BB-B0582CE3E4D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66" name="Text Box 26">
                  <a:extLst>
                    <a:ext uri="{FF2B5EF4-FFF2-40B4-BE49-F238E27FC236}">
                      <a16:creationId xmlns:a16="http://schemas.microsoft.com/office/drawing/2014/main" id="{B7DB56B7-66DD-420A-AAE3-06F4328D02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R3</a:t>
                  </a:r>
                </a:p>
              </p:txBody>
            </p:sp>
          </p:grpSp>
          <p:grpSp>
            <p:nvGrpSpPr>
              <p:cNvPr id="138267" name="Group 27">
                <a:extLst>
                  <a:ext uri="{FF2B5EF4-FFF2-40B4-BE49-F238E27FC236}">
                    <a16:creationId xmlns:a16="http://schemas.microsoft.com/office/drawing/2014/main" id="{D360FA53-8FF9-4E54-BE7D-4BE71B2413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3" y="1972"/>
                <a:ext cx="571" cy="394"/>
                <a:chOff x="1777" y="1440"/>
                <a:chExt cx="571" cy="394"/>
              </a:xfrm>
            </p:grpSpPr>
            <p:pic>
              <p:nvPicPr>
                <p:cNvPr id="138268" name="Picture 28">
                  <a:extLst>
                    <a:ext uri="{FF2B5EF4-FFF2-40B4-BE49-F238E27FC236}">
                      <a16:creationId xmlns:a16="http://schemas.microsoft.com/office/drawing/2014/main" id="{88EB1378-9BF4-4EC9-A417-A4878A64E438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69" name="Text Box 29">
                  <a:extLst>
                    <a:ext uri="{FF2B5EF4-FFF2-40B4-BE49-F238E27FC236}">
                      <a16:creationId xmlns:a16="http://schemas.microsoft.com/office/drawing/2014/main" id="{C0A77B38-65DE-47CB-A2B9-EE3B766018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R1</a:t>
                  </a:r>
                </a:p>
              </p:txBody>
            </p:sp>
          </p:grpSp>
          <p:grpSp>
            <p:nvGrpSpPr>
              <p:cNvPr id="138270" name="Group 30">
                <a:extLst>
                  <a:ext uri="{FF2B5EF4-FFF2-40B4-BE49-F238E27FC236}">
                    <a16:creationId xmlns:a16="http://schemas.microsoft.com/office/drawing/2014/main" id="{4CB8AC3B-EE67-4E06-BC0F-D837B216E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4" y="1972"/>
                <a:ext cx="571" cy="394"/>
                <a:chOff x="1777" y="1440"/>
                <a:chExt cx="571" cy="394"/>
              </a:xfrm>
            </p:grpSpPr>
            <p:pic>
              <p:nvPicPr>
                <p:cNvPr id="138271" name="Picture 31">
                  <a:extLst>
                    <a:ext uri="{FF2B5EF4-FFF2-40B4-BE49-F238E27FC236}">
                      <a16:creationId xmlns:a16="http://schemas.microsoft.com/office/drawing/2014/main" id="{A8478F2D-65FA-42F9-8E19-3BCA4130CF5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72" name="Text Box 32">
                  <a:extLst>
                    <a:ext uri="{FF2B5EF4-FFF2-40B4-BE49-F238E27FC236}">
                      <a16:creationId xmlns:a16="http://schemas.microsoft.com/office/drawing/2014/main" id="{E34095A8-25A7-4436-8C03-CB3C7B3DC0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R2</a:t>
                  </a:r>
                </a:p>
              </p:txBody>
            </p:sp>
          </p:grpSp>
          <p:grpSp>
            <p:nvGrpSpPr>
              <p:cNvPr id="138273" name="Group 33">
                <a:extLst>
                  <a:ext uri="{FF2B5EF4-FFF2-40B4-BE49-F238E27FC236}">
                    <a16:creationId xmlns:a16="http://schemas.microsoft.com/office/drawing/2014/main" id="{2C7B34C1-07EA-414C-BA9E-28AB223920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3268"/>
                <a:ext cx="571" cy="394"/>
                <a:chOff x="1777" y="1440"/>
                <a:chExt cx="571" cy="394"/>
              </a:xfrm>
            </p:grpSpPr>
            <p:pic>
              <p:nvPicPr>
                <p:cNvPr id="138274" name="Picture 34">
                  <a:extLst>
                    <a:ext uri="{FF2B5EF4-FFF2-40B4-BE49-F238E27FC236}">
                      <a16:creationId xmlns:a16="http://schemas.microsoft.com/office/drawing/2014/main" id="{913D9F32-A570-439A-A054-00E7B5F59468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7" y="1440"/>
                  <a:ext cx="571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275" name="Text Box 35">
                  <a:extLst>
                    <a:ext uri="{FF2B5EF4-FFF2-40B4-BE49-F238E27FC236}">
                      <a16:creationId xmlns:a16="http://schemas.microsoft.com/office/drawing/2014/main" id="{D5727B73-A029-4D72-ADD7-2F7FF8C776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" y="1546"/>
                  <a:ext cx="35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R6</a:t>
                  </a:r>
                </a:p>
              </p:txBody>
            </p:sp>
          </p:grpSp>
          <p:sp>
            <p:nvSpPr>
              <p:cNvPr id="138276" name="Line 36">
                <a:extLst>
                  <a:ext uri="{FF2B5EF4-FFF2-40B4-BE49-F238E27FC236}">
                    <a16:creationId xmlns:a16="http://schemas.microsoft.com/office/drawing/2014/main" id="{F5733BB5-2F25-4DE1-9DDB-8B03BEBAD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644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77" name="Line 37">
                <a:extLst>
                  <a:ext uri="{FF2B5EF4-FFF2-40B4-BE49-F238E27FC236}">
                    <a16:creationId xmlns:a16="http://schemas.microsoft.com/office/drawing/2014/main" id="{7E05D7EA-ADCD-4AF8-8832-B896C6CA2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6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8278" name="Group 38">
                <a:extLst>
                  <a:ext uri="{FF2B5EF4-FFF2-40B4-BE49-F238E27FC236}">
                    <a16:creationId xmlns:a16="http://schemas.microsoft.com/office/drawing/2014/main" id="{79ACCA3D-55CC-48B6-9EC1-5D6732064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0" y="1972"/>
                <a:ext cx="288" cy="288"/>
                <a:chOff x="768" y="1632"/>
                <a:chExt cx="288" cy="288"/>
              </a:xfrm>
            </p:grpSpPr>
            <p:sp>
              <p:nvSpPr>
                <p:cNvPr id="138279" name="Line 39">
                  <a:extLst>
                    <a:ext uri="{FF2B5EF4-FFF2-40B4-BE49-F238E27FC236}">
                      <a16:creationId xmlns:a16="http://schemas.microsoft.com/office/drawing/2014/main" id="{BEB3984B-154B-4EDD-9308-836F86090C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77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280" name="Line 40">
                  <a:extLst>
                    <a:ext uri="{FF2B5EF4-FFF2-40B4-BE49-F238E27FC236}">
                      <a16:creationId xmlns:a16="http://schemas.microsoft.com/office/drawing/2014/main" id="{AF649BC7-C222-459A-A294-70FABF2487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632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281" name="Group 41">
                <a:extLst>
                  <a:ext uri="{FF2B5EF4-FFF2-40B4-BE49-F238E27FC236}">
                    <a16:creationId xmlns:a16="http://schemas.microsoft.com/office/drawing/2014/main" id="{F0082E81-B6B5-422A-8952-9AF396200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0" y="2687"/>
                <a:ext cx="288" cy="288"/>
                <a:chOff x="768" y="1632"/>
                <a:chExt cx="288" cy="288"/>
              </a:xfrm>
            </p:grpSpPr>
            <p:sp>
              <p:nvSpPr>
                <p:cNvPr id="138282" name="Line 42">
                  <a:extLst>
                    <a:ext uri="{FF2B5EF4-FFF2-40B4-BE49-F238E27FC236}">
                      <a16:creationId xmlns:a16="http://schemas.microsoft.com/office/drawing/2014/main" id="{B3265AEC-E856-4694-A026-5D3DF1546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77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283" name="Line 43">
                  <a:extLst>
                    <a:ext uri="{FF2B5EF4-FFF2-40B4-BE49-F238E27FC236}">
                      <a16:creationId xmlns:a16="http://schemas.microsoft.com/office/drawing/2014/main" id="{43CD9254-E8A7-4D43-BA80-74FE97433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632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284" name="Group 44">
                <a:extLst>
                  <a:ext uri="{FF2B5EF4-FFF2-40B4-BE49-F238E27FC236}">
                    <a16:creationId xmlns:a16="http://schemas.microsoft.com/office/drawing/2014/main" id="{564B6949-5995-403D-B46C-A81BC31034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410" y="1972"/>
                <a:ext cx="288" cy="288"/>
                <a:chOff x="768" y="1632"/>
                <a:chExt cx="288" cy="288"/>
              </a:xfrm>
            </p:grpSpPr>
            <p:sp>
              <p:nvSpPr>
                <p:cNvPr id="138285" name="Line 45">
                  <a:extLst>
                    <a:ext uri="{FF2B5EF4-FFF2-40B4-BE49-F238E27FC236}">
                      <a16:creationId xmlns:a16="http://schemas.microsoft.com/office/drawing/2014/main" id="{1BB2F59F-E520-4521-A6FE-6564096FAA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77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286" name="Line 46">
                  <a:extLst>
                    <a:ext uri="{FF2B5EF4-FFF2-40B4-BE49-F238E27FC236}">
                      <a16:creationId xmlns:a16="http://schemas.microsoft.com/office/drawing/2014/main" id="{7C9E2A6B-66C5-41D0-B7CA-9E992E0895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632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287" name="Group 47">
                <a:extLst>
                  <a:ext uri="{FF2B5EF4-FFF2-40B4-BE49-F238E27FC236}">
                    <a16:creationId xmlns:a16="http://schemas.microsoft.com/office/drawing/2014/main" id="{A87C8352-8D9F-402C-86DC-190BCFAE1F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499" y="2500"/>
                <a:ext cx="288" cy="288"/>
                <a:chOff x="768" y="1632"/>
                <a:chExt cx="288" cy="288"/>
              </a:xfrm>
            </p:grpSpPr>
            <p:sp>
              <p:nvSpPr>
                <p:cNvPr id="138288" name="Line 48">
                  <a:extLst>
                    <a:ext uri="{FF2B5EF4-FFF2-40B4-BE49-F238E27FC236}">
                      <a16:creationId xmlns:a16="http://schemas.microsoft.com/office/drawing/2014/main" id="{694F0A03-FE22-4F1E-831B-6B180A78DA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77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289" name="Line 49">
                  <a:extLst>
                    <a:ext uri="{FF2B5EF4-FFF2-40B4-BE49-F238E27FC236}">
                      <a16:creationId xmlns:a16="http://schemas.microsoft.com/office/drawing/2014/main" id="{93ED53C2-720E-4B89-A069-80AEB9CF2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632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290" name="Group 50">
                <a:extLst>
                  <a:ext uri="{FF2B5EF4-FFF2-40B4-BE49-F238E27FC236}">
                    <a16:creationId xmlns:a16="http://schemas.microsoft.com/office/drawing/2014/main" id="{0E5B7CD2-732A-481F-8ACA-53C8AA732A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499" y="3268"/>
                <a:ext cx="288" cy="288"/>
                <a:chOff x="768" y="1632"/>
                <a:chExt cx="288" cy="288"/>
              </a:xfrm>
            </p:grpSpPr>
            <p:sp>
              <p:nvSpPr>
                <p:cNvPr id="138291" name="Line 51">
                  <a:extLst>
                    <a:ext uri="{FF2B5EF4-FFF2-40B4-BE49-F238E27FC236}">
                      <a16:creationId xmlns:a16="http://schemas.microsoft.com/office/drawing/2014/main" id="{1E2F7783-9D4C-4B15-AA0A-05AA190801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77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292" name="Line 52">
                  <a:extLst>
                    <a:ext uri="{FF2B5EF4-FFF2-40B4-BE49-F238E27FC236}">
                      <a16:creationId xmlns:a16="http://schemas.microsoft.com/office/drawing/2014/main" id="{371EC447-442B-4919-9FE3-00BDD63FA1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632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8321" name="Group 81">
              <a:extLst>
                <a:ext uri="{FF2B5EF4-FFF2-40B4-BE49-F238E27FC236}">
                  <a16:creationId xmlns:a16="http://schemas.microsoft.com/office/drawing/2014/main" id="{A1D67881-7D73-4435-A8F7-ED284AE8B2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1" y="1234"/>
              <a:ext cx="928" cy="1462"/>
              <a:chOff x="3041" y="1234"/>
              <a:chExt cx="928" cy="1462"/>
            </a:xfrm>
          </p:grpSpPr>
          <p:sp>
            <p:nvSpPr>
              <p:cNvPr id="138311" name="Text Box 71">
                <a:extLst>
                  <a:ext uri="{FF2B5EF4-FFF2-40B4-BE49-F238E27FC236}">
                    <a16:creationId xmlns:a16="http://schemas.microsoft.com/office/drawing/2014/main" id="{9114E903-604B-4C8F-A08A-DBF95C8A0A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4" y="2408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R3</a:t>
                </a:r>
                <a:endParaRPr kumimoji="1"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8312" name="Text Box 72">
                <a:extLst>
                  <a:ext uri="{FF2B5EF4-FFF2-40B4-BE49-F238E27FC236}">
                    <a16:creationId xmlns:a16="http://schemas.microsoft.com/office/drawing/2014/main" id="{F3E50CA8-A454-4A9C-B677-D097315CB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" y="1744"/>
                <a:ext cx="27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 </a:t>
                </a:r>
                <a:endParaRPr kumimoji="1"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8313" name="Text Box 73">
                <a:extLst>
                  <a:ext uri="{FF2B5EF4-FFF2-40B4-BE49-F238E27FC236}">
                    <a16:creationId xmlns:a16="http://schemas.microsoft.com/office/drawing/2014/main" id="{001C94ED-D118-41B8-9268-69F75D409C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4" y="2061"/>
                <a:ext cx="3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R1</a:t>
                </a:r>
                <a:endParaRPr kumimoji="1"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8314" name="Line 74">
                <a:extLst>
                  <a:ext uri="{FF2B5EF4-FFF2-40B4-BE49-F238E27FC236}">
                    <a16:creationId xmlns:a16="http://schemas.microsoft.com/office/drawing/2014/main" id="{9FD37CF0-E5DA-451C-B4D0-3B857E290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3" y="2314"/>
                <a:ext cx="0" cy="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315" name="Text Box 75">
                <a:extLst>
                  <a:ext uri="{FF2B5EF4-FFF2-40B4-BE49-F238E27FC236}">
                    <a16:creationId xmlns:a16="http://schemas.microsoft.com/office/drawing/2014/main" id="{ECC71545-EDB0-4C15-9FF4-1A230CC4BD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1" y="1234"/>
                <a:ext cx="928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嫁接前的</a:t>
                </a:r>
              </a:p>
              <a:p>
                <a:pPr algn="ctr"/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（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</a:t>
                </a:r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</a:t>
                </a:r>
                <a:r>
                  <a:rPr kumimoji="1" lang="en-US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G</a:t>
                </a:r>
                <a:r>
                  <a:rPr kumimoji="1" lang="zh-CN" altLang="en-US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）</a:t>
                </a:r>
              </a:p>
            </p:txBody>
          </p:sp>
          <p:sp>
            <p:nvSpPr>
              <p:cNvPr id="138316" name="Line 76">
                <a:extLst>
                  <a:ext uri="{FF2B5EF4-FFF2-40B4-BE49-F238E27FC236}">
                    <a16:creationId xmlns:a16="http://schemas.microsoft.com/office/drawing/2014/main" id="{79B5E5D4-6CDA-460E-BA70-42BFABBDE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5" y="2001"/>
                <a:ext cx="0" cy="1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8325" name="Group 85">
            <a:extLst>
              <a:ext uri="{FF2B5EF4-FFF2-40B4-BE49-F238E27FC236}">
                <a16:creationId xmlns:a16="http://schemas.microsoft.com/office/drawing/2014/main" id="{B4207365-B87B-4492-B11E-6320843E8F1E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5635625"/>
            <a:ext cx="2384425" cy="457200"/>
            <a:chOff x="3787" y="3550"/>
            <a:chExt cx="1502" cy="288"/>
          </a:xfrm>
        </p:grpSpPr>
        <p:sp>
          <p:nvSpPr>
            <p:cNvPr id="138318" name="Text Box 78">
              <a:extLst>
                <a:ext uri="{FF2B5EF4-FFF2-40B4-BE49-F238E27FC236}">
                  <a16:creationId xmlns:a16="http://schemas.microsoft.com/office/drawing/2014/main" id="{7EFA1AD4-0EDA-4F7A-A2A1-1AA40620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3550"/>
              <a:ext cx="13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接收站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，组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</a:p>
          </p:txBody>
        </p:sp>
        <p:sp>
          <p:nvSpPr>
            <p:cNvPr id="138319" name="Line 79">
              <a:extLst>
                <a:ext uri="{FF2B5EF4-FFF2-40B4-BE49-F238E27FC236}">
                  <a16:creationId xmlns:a16="http://schemas.microsoft.com/office/drawing/2014/main" id="{E6D640A5-73C6-4BB9-BA32-30962E1928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883" y="3584"/>
              <a:ext cx="0" cy="19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8324" name="Group 84">
            <a:extLst>
              <a:ext uri="{FF2B5EF4-FFF2-40B4-BE49-F238E27FC236}">
                <a16:creationId xmlns:a16="http://schemas.microsoft.com/office/drawing/2014/main" id="{EEDE3620-D2E3-40EF-8204-96AC606A90B3}"/>
              </a:ext>
            </a:extLst>
          </p:cNvPr>
          <p:cNvGrpSpPr>
            <a:grpSpLocks/>
          </p:cNvGrpSpPr>
          <p:nvPr/>
        </p:nvGrpSpPr>
        <p:grpSpPr bwMode="auto">
          <a:xfrm>
            <a:off x="6986588" y="1958975"/>
            <a:ext cx="1473200" cy="3402013"/>
            <a:chOff x="4401" y="1234"/>
            <a:chExt cx="928" cy="2143"/>
          </a:xfrm>
        </p:grpSpPr>
        <p:sp>
          <p:nvSpPr>
            <p:cNvPr id="138294" name="Text Box 54">
              <a:extLst>
                <a:ext uri="{FF2B5EF4-FFF2-40B4-BE49-F238E27FC236}">
                  <a16:creationId xmlns:a16="http://schemas.microsoft.com/office/drawing/2014/main" id="{BA9A6C71-54F7-4034-ACF2-27B462B77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" y="2726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R4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95" name="Text Box 55">
              <a:extLst>
                <a:ext uri="{FF2B5EF4-FFF2-40B4-BE49-F238E27FC236}">
                  <a16:creationId xmlns:a16="http://schemas.microsoft.com/office/drawing/2014/main" id="{8930FE45-572F-40DB-8F6C-CA5D67135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" y="2408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R3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97" name="Text Box 57">
              <a:extLst>
                <a:ext uri="{FF2B5EF4-FFF2-40B4-BE49-F238E27FC236}">
                  <a16:creationId xmlns:a16="http://schemas.microsoft.com/office/drawing/2014/main" id="{664BC587-DC6B-493C-A695-32B966009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" y="1744"/>
              <a:ext cx="2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 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298" name="Text Box 58">
              <a:extLst>
                <a:ext uri="{FF2B5EF4-FFF2-40B4-BE49-F238E27FC236}">
                  <a16:creationId xmlns:a16="http://schemas.microsoft.com/office/drawing/2014/main" id="{C25782A6-951F-4105-A0F7-3F12B9C54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3" y="2052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R1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300" name="Text Box 60">
              <a:extLst>
                <a:ext uri="{FF2B5EF4-FFF2-40B4-BE49-F238E27FC236}">
                  <a16:creationId xmlns:a16="http://schemas.microsoft.com/office/drawing/2014/main" id="{BDE57581-225B-4CE1-B5ED-596AC9996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" y="3089"/>
              <a:ext cx="3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R6</a:t>
              </a:r>
              <a:endParaRPr kumimoji="1" lang="en-US" altLang="zh-CN" baseline="-25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308" name="Line 68">
              <a:extLst>
                <a:ext uri="{FF2B5EF4-FFF2-40B4-BE49-F238E27FC236}">
                  <a16:creationId xmlns:a16="http://schemas.microsoft.com/office/drawing/2014/main" id="{E424E045-1DAE-4101-9186-49D799301D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0" y="2652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09" name="Line 69">
              <a:extLst>
                <a:ext uri="{FF2B5EF4-FFF2-40B4-BE49-F238E27FC236}">
                  <a16:creationId xmlns:a16="http://schemas.microsoft.com/office/drawing/2014/main" id="{96CA5E47-F36E-4A5A-BFAF-BB0C36A022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1" y="2337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20" name="Text Box 80">
              <a:extLst>
                <a:ext uri="{FF2B5EF4-FFF2-40B4-BE49-F238E27FC236}">
                  <a16:creationId xmlns:a16="http://schemas.microsoft.com/office/drawing/2014/main" id="{FEB484E0-B3E3-4D05-BBC2-9D468A338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1" y="1234"/>
              <a:ext cx="92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嫁接后的</a:t>
              </a:r>
            </a:p>
            <a:p>
              <a:pPr algn="ctr"/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，</a:t>
              </a:r>
              <a:r>
                <a:rPr kumimoji="1"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</a:t>
              </a:r>
              <a:r>
                <a:rPr kumimoji="1" lang="zh-CN" altLang="en-US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）</a:t>
              </a:r>
            </a:p>
          </p:txBody>
        </p:sp>
        <p:sp>
          <p:nvSpPr>
            <p:cNvPr id="138322" name="Line 82">
              <a:extLst>
                <a:ext uri="{FF2B5EF4-FFF2-40B4-BE49-F238E27FC236}">
                  <a16:creationId xmlns:a16="http://schemas.microsoft.com/office/drawing/2014/main" id="{E3D37A0F-06EB-409C-9178-44EB1D08D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8" y="1979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23" name="Line 83">
              <a:extLst>
                <a:ext uri="{FF2B5EF4-FFF2-40B4-BE49-F238E27FC236}">
                  <a16:creationId xmlns:a16="http://schemas.microsoft.com/office/drawing/2014/main" id="{A2E6AF70-5294-4604-A909-13490B1A7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1" y="3008"/>
              <a:ext cx="0" cy="10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8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8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D0E9A93-20EA-4030-A56F-C3AD9607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A377-8233-45DC-800C-6A5BFC5BA801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5D471BC7-47A5-4369-AB52-E4C46F7F0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Pruning and Grafting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DA676072-5115-4483-9C9D-DDD0547AC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 create a multicast shortest path tree that supports dynamic membership changes</a:t>
            </a:r>
          </a:p>
          <a:p>
            <a:r>
              <a:rPr lang="en-US" altLang="zh-CN"/>
              <a:t>To make multicasting more efficient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895BB-9481-4694-813E-BAF6EDBA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48332-FCB9-4C50-B43B-E6482FF39A7F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80B804B-89BE-417B-B407-B2AAC8E38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12.3.3  Multicast Forwarding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9284C6D1-1FB0-47C4-9706-8EC5E1DB3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Unicast forwarding</a:t>
            </a:r>
          </a:p>
          <a:p>
            <a:pPr lvl="1"/>
            <a:r>
              <a:rPr lang="en-US" altLang="zh-CN" sz="2400"/>
              <a:t>Use the </a:t>
            </a:r>
            <a:r>
              <a:rPr lang="en-US" altLang="zh-CN" sz="2400">
                <a:solidFill>
                  <a:srgbClr val="00FFFF"/>
                </a:solidFill>
              </a:rPr>
              <a:t>destination</a:t>
            </a:r>
            <a:r>
              <a:rPr lang="en-US" altLang="zh-CN" sz="2400"/>
              <a:t> IP address in the IP packet to lookup the </a:t>
            </a:r>
            <a:r>
              <a:rPr lang="en-US" altLang="zh-CN" sz="2400">
                <a:solidFill>
                  <a:srgbClr val="00FFFF"/>
                </a:solidFill>
              </a:rPr>
              <a:t>unicast routing table</a:t>
            </a:r>
            <a:r>
              <a:rPr lang="en-US" altLang="zh-CN" sz="2400"/>
              <a:t> to decide </a:t>
            </a:r>
            <a:r>
              <a:rPr lang="en-US" altLang="zh-CN" sz="2400">
                <a:solidFill>
                  <a:srgbClr val="00FFFF"/>
                </a:solidFill>
              </a:rPr>
              <a:t>whether and how</a:t>
            </a:r>
            <a:r>
              <a:rPr lang="en-US" altLang="zh-CN" sz="2400"/>
              <a:t> to forward</a:t>
            </a:r>
          </a:p>
          <a:p>
            <a:r>
              <a:rPr lang="en-US" altLang="zh-CN" sz="2800"/>
              <a:t>Multicast forwarding</a:t>
            </a:r>
          </a:p>
          <a:p>
            <a:pPr lvl="1"/>
            <a:r>
              <a:rPr lang="en-US" altLang="zh-CN" sz="2400"/>
              <a:t>Reverse path forwarding: </a:t>
            </a:r>
            <a:r>
              <a:rPr lang="zh-CN" altLang="en-US" sz="2400"/>
              <a:t>逆向路径转发</a:t>
            </a:r>
            <a:r>
              <a:rPr lang="en-US" altLang="zh-CN" sz="2400"/>
              <a:t>, RPF</a:t>
            </a:r>
          </a:p>
          <a:p>
            <a:pPr lvl="2"/>
            <a:r>
              <a:rPr lang="en-US" altLang="zh-CN" sz="2200"/>
              <a:t>Use the</a:t>
            </a:r>
            <a:r>
              <a:rPr lang="en-US" altLang="zh-CN" sz="2200">
                <a:solidFill>
                  <a:srgbClr val="00FFFF"/>
                </a:solidFill>
              </a:rPr>
              <a:t> source</a:t>
            </a:r>
            <a:r>
              <a:rPr lang="en-US" altLang="zh-CN" sz="2200"/>
              <a:t> IP address in the IP packet to lookup the </a:t>
            </a:r>
            <a:r>
              <a:rPr lang="en-US" altLang="zh-CN" sz="2200">
                <a:solidFill>
                  <a:srgbClr val="00FFFF"/>
                </a:solidFill>
              </a:rPr>
              <a:t>multicast routing table</a:t>
            </a:r>
            <a:r>
              <a:rPr lang="en-US" altLang="zh-CN" sz="2200"/>
              <a:t> or the </a:t>
            </a:r>
            <a:r>
              <a:rPr lang="en-US" altLang="zh-CN" sz="2200">
                <a:solidFill>
                  <a:srgbClr val="00FFFF"/>
                </a:solidFill>
              </a:rPr>
              <a:t>unicast routing table</a:t>
            </a:r>
            <a:r>
              <a:rPr lang="en-US" altLang="zh-CN" sz="2200"/>
              <a:t> to decide </a:t>
            </a:r>
            <a:r>
              <a:rPr lang="en-US" altLang="zh-CN" sz="2200">
                <a:solidFill>
                  <a:srgbClr val="00FFFF"/>
                </a:solidFill>
              </a:rPr>
              <a:t>whether</a:t>
            </a:r>
            <a:r>
              <a:rPr lang="en-US" altLang="zh-CN" sz="2200"/>
              <a:t> to forward</a:t>
            </a:r>
          </a:p>
          <a:p>
            <a:pPr lvl="1"/>
            <a:r>
              <a:rPr lang="en-US" altLang="zh-CN" sz="2400"/>
              <a:t>Outgoing interface list: </a:t>
            </a:r>
            <a:r>
              <a:rPr lang="zh-CN" altLang="en-US" sz="2400"/>
              <a:t>输出接口列表</a:t>
            </a:r>
          </a:p>
          <a:p>
            <a:pPr lvl="2"/>
            <a:r>
              <a:rPr lang="en-US" altLang="zh-CN" sz="2200"/>
              <a:t>Constructed by the multicast tree to </a:t>
            </a:r>
            <a:r>
              <a:rPr lang="en-US" altLang="zh-CN" sz="2200">
                <a:solidFill>
                  <a:srgbClr val="00FFFF"/>
                </a:solidFill>
              </a:rPr>
              <a:t>perform</a:t>
            </a:r>
            <a:r>
              <a:rPr lang="en-US" altLang="zh-CN" sz="2200"/>
              <a:t> the forwarding</a:t>
            </a:r>
          </a:p>
        </p:txBody>
      </p:sp>
      <p:sp>
        <p:nvSpPr>
          <p:cNvPr id="133124" name="Text Box 4">
            <a:extLst>
              <a:ext uri="{FF2B5EF4-FFF2-40B4-BE49-F238E27FC236}">
                <a16:creationId xmlns:a16="http://schemas.microsoft.com/office/drawing/2014/main" id="{D5B06F9A-AE24-4991-807B-E3A7BB9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3054350"/>
            <a:ext cx="4733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Multicast forwarding cache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灯片编号占位符 5">
            <a:extLst>
              <a:ext uri="{FF2B5EF4-FFF2-40B4-BE49-F238E27FC236}">
                <a16:creationId xmlns:a16="http://schemas.microsoft.com/office/drawing/2014/main" id="{06B9DBD2-911B-4174-AEC0-069ACFC5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49B3-1A71-471E-9F4E-9BEF27949853}" type="slidenum">
              <a:rPr lang="en-US" altLang="zh-CN"/>
              <a:pPr/>
              <a:t>57</a:t>
            </a:fld>
            <a:endParaRPr lang="en-US" altLang="zh-CN"/>
          </a:p>
        </p:txBody>
      </p:sp>
      <p:graphicFrame>
        <p:nvGraphicFramePr>
          <p:cNvPr id="135257" name="Group 89">
            <a:extLst>
              <a:ext uri="{FF2B5EF4-FFF2-40B4-BE49-F238E27FC236}">
                <a16:creationId xmlns:a16="http://schemas.microsoft.com/office/drawing/2014/main" id="{B86B4300-A644-433D-8366-0D8652E7AE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" y="1773238"/>
          <a:ext cx="3960813" cy="3527426"/>
        </p:xfrm>
        <a:graphic>
          <a:graphicData uri="http://schemas.openxmlformats.org/drawingml/2006/table">
            <a:tbl>
              <a:tblPr/>
              <a:tblGrid>
                <a:gridCol w="2735263">
                  <a:extLst>
                    <a:ext uri="{9D8B030D-6E8A-4147-A177-3AD203B41FA5}">
                      <a16:colId xmlns:a16="http://schemas.microsoft.com/office/drawing/2014/main" val="29625726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475214571"/>
                    </a:ext>
                  </a:extLst>
                </a:gridCol>
              </a:tblGrid>
              <a:tr h="706438">
                <a:tc grid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R1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的路由表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13631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网络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接口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240712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151.10.0.0/16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906713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198.14.32.0/24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S0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765154"/>
                  </a:ext>
                </a:extLst>
              </a:tr>
              <a:tr h="706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204.1.16.0/24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E0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666779"/>
                  </a:ext>
                </a:extLst>
              </a:tr>
            </a:tbl>
          </a:graphicData>
        </a:graphic>
      </p:graphicFrame>
      <p:sp>
        <p:nvSpPr>
          <p:cNvPr id="135170" name="Rectangle 2">
            <a:extLst>
              <a:ext uri="{FF2B5EF4-FFF2-40B4-BE49-F238E27FC236}">
                <a16:creationId xmlns:a16="http://schemas.microsoft.com/office/drawing/2014/main" id="{EC951E21-D673-4AA5-8DF1-27C7ABF5E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RPF Check Example 1</a:t>
            </a:r>
          </a:p>
        </p:txBody>
      </p:sp>
      <p:grpSp>
        <p:nvGrpSpPr>
          <p:cNvPr id="135258" name="Group 90">
            <a:extLst>
              <a:ext uri="{FF2B5EF4-FFF2-40B4-BE49-F238E27FC236}">
                <a16:creationId xmlns:a16="http://schemas.microsoft.com/office/drawing/2014/main" id="{1A13C9F9-EB54-46B4-A0D0-E26F7FFC46C8}"/>
              </a:ext>
            </a:extLst>
          </p:cNvPr>
          <p:cNvGrpSpPr>
            <a:grpSpLocks/>
          </p:cNvGrpSpPr>
          <p:nvPr/>
        </p:nvGrpSpPr>
        <p:grpSpPr bwMode="auto">
          <a:xfrm>
            <a:off x="5837238" y="1546225"/>
            <a:ext cx="2551112" cy="1811338"/>
            <a:chOff x="3515" y="974"/>
            <a:chExt cx="1607" cy="1141"/>
          </a:xfrm>
        </p:grpSpPr>
        <p:sp>
          <p:nvSpPr>
            <p:cNvPr id="135199" name="Line 31">
              <a:extLst>
                <a:ext uri="{FF2B5EF4-FFF2-40B4-BE49-F238E27FC236}">
                  <a16:creationId xmlns:a16="http://schemas.microsoft.com/office/drawing/2014/main" id="{7A51CE19-4C21-4C40-BEBE-DAC2A95FA2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1616"/>
              <a:ext cx="0" cy="499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1" name="Text Box 33">
              <a:extLst>
                <a:ext uri="{FF2B5EF4-FFF2-40B4-BE49-F238E27FC236}">
                  <a16:creationId xmlns:a16="http://schemas.microsoft.com/office/drawing/2014/main" id="{31A7B46C-BDC3-4C2F-9AC0-F033CC628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974"/>
              <a:ext cx="1607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kumimoji="1" lang="zh-CN" altLang="en-US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源</a:t>
              </a:r>
              <a:r>
                <a:rPr kumimoji="1" lang="en-US" altLang="zh-CN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151.10.3.21</a:t>
              </a:r>
            </a:p>
            <a:p>
              <a:pPr algn="ctr"/>
              <a:r>
                <a:rPr kumimoji="1" lang="zh-CN" altLang="en-US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的多播分组</a:t>
              </a:r>
            </a:p>
          </p:txBody>
        </p:sp>
      </p:grpSp>
      <p:sp>
        <p:nvSpPr>
          <p:cNvPr id="135203" name="Text Box 35">
            <a:extLst>
              <a:ext uri="{FF2B5EF4-FFF2-40B4-BE49-F238E27FC236}">
                <a16:creationId xmlns:a16="http://schemas.microsoft.com/office/drawing/2014/main" id="{45C2B3C3-6D42-428C-B009-C26BD49FF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3213100"/>
            <a:ext cx="1512887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分组到达错误</a:t>
            </a:r>
          </a:p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接口</a:t>
            </a:r>
          </a:p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丢弃</a:t>
            </a:r>
          </a:p>
        </p:txBody>
      </p:sp>
      <p:sp>
        <p:nvSpPr>
          <p:cNvPr id="135198" name="Text Box 30">
            <a:extLst>
              <a:ext uri="{FF2B5EF4-FFF2-40B4-BE49-F238E27FC236}">
                <a16:creationId xmlns:a16="http://schemas.microsoft.com/office/drawing/2014/main" id="{E2142346-87CE-4B94-9A57-B43EEAD46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3198813"/>
            <a:ext cx="595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effectLst/>
              </a:rPr>
              <a:t>S0</a:t>
            </a:r>
          </a:p>
        </p:txBody>
      </p:sp>
      <p:grpSp>
        <p:nvGrpSpPr>
          <p:cNvPr id="135263" name="Group 95">
            <a:extLst>
              <a:ext uri="{FF2B5EF4-FFF2-40B4-BE49-F238E27FC236}">
                <a16:creationId xmlns:a16="http://schemas.microsoft.com/office/drawing/2014/main" id="{DA5ED72C-26EF-40E3-A023-CFC620D6B6FD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651125"/>
            <a:ext cx="2322513" cy="2362200"/>
            <a:chOff x="3912" y="1670"/>
            <a:chExt cx="1463" cy="1488"/>
          </a:xfrm>
        </p:grpSpPr>
        <p:pic>
          <p:nvPicPr>
            <p:cNvPr id="135172" name="Picture 4">
              <a:extLst>
                <a:ext uri="{FF2B5EF4-FFF2-40B4-BE49-F238E27FC236}">
                  <a16:creationId xmlns:a16="http://schemas.microsoft.com/office/drawing/2014/main" id="{BE398535-9707-4068-A2BC-55E23A27C30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" y="2294"/>
              <a:ext cx="682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5181" name="Group 13">
              <a:extLst>
                <a:ext uri="{FF2B5EF4-FFF2-40B4-BE49-F238E27FC236}">
                  <a16:creationId xmlns:a16="http://schemas.microsoft.com/office/drawing/2014/main" id="{607BEEB8-318B-4D3A-A8D3-CED691585C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4" y="1670"/>
              <a:ext cx="96" cy="624"/>
              <a:chOff x="3936" y="1056"/>
              <a:chExt cx="96" cy="624"/>
            </a:xfrm>
          </p:grpSpPr>
          <p:sp>
            <p:nvSpPr>
              <p:cNvPr id="135182" name="Line 14">
                <a:extLst>
                  <a:ext uri="{FF2B5EF4-FFF2-40B4-BE49-F238E27FC236}">
                    <a16:creationId xmlns:a16="http://schemas.microsoft.com/office/drawing/2014/main" id="{F9B0F952-E201-47EC-B90C-F9784AF2F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3" name="Line 15">
                <a:extLst>
                  <a:ext uri="{FF2B5EF4-FFF2-40B4-BE49-F238E27FC236}">
                    <a16:creationId xmlns:a16="http://schemas.microsoft.com/office/drawing/2014/main" id="{E60BA18F-FBC0-488A-8CA8-226F03324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4" name="Line 16">
                <a:extLst>
                  <a:ext uri="{FF2B5EF4-FFF2-40B4-BE49-F238E27FC236}">
                    <a16:creationId xmlns:a16="http://schemas.microsoft.com/office/drawing/2014/main" id="{865D7446-B727-4E39-8972-B387B580A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5185" name="Group 17">
              <a:extLst>
                <a:ext uri="{FF2B5EF4-FFF2-40B4-BE49-F238E27FC236}">
                  <a16:creationId xmlns:a16="http://schemas.microsoft.com/office/drawing/2014/main" id="{1AA7F384-3676-4123-AA8B-EDB52C95682E}"/>
                </a:ext>
              </a:extLst>
            </p:cNvPr>
            <p:cNvGrpSpPr>
              <a:grpSpLocks/>
            </p:cNvGrpSpPr>
            <p:nvPr/>
          </p:nvGrpSpPr>
          <p:grpSpPr bwMode="auto">
            <a:xfrm rot="2150340">
              <a:off x="5189" y="1801"/>
              <a:ext cx="96" cy="768"/>
              <a:chOff x="3936" y="1056"/>
              <a:chExt cx="96" cy="624"/>
            </a:xfrm>
          </p:grpSpPr>
          <p:sp>
            <p:nvSpPr>
              <p:cNvPr id="135186" name="Line 18">
                <a:extLst>
                  <a:ext uri="{FF2B5EF4-FFF2-40B4-BE49-F238E27FC236}">
                    <a16:creationId xmlns:a16="http://schemas.microsoft.com/office/drawing/2014/main" id="{FB1E7091-ECA7-4F65-BCBE-9D89CBD36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7" name="Line 19">
                <a:extLst>
                  <a:ext uri="{FF2B5EF4-FFF2-40B4-BE49-F238E27FC236}">
                    <a16:creationId xmlns:a16="http://schemas.microsoft.com/office/drawing/2014/main" id="{DF04DBE6-EA47-4E74-9AA4-52C8D29BC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8" name="Line 20">
                <a:extLst>
                  <a:ext uri="{FF2B5EF4-FFF2-40B4-BE49-F238E27FC236}">
                    <a16:creationId xmlns:a16="http://schemas.microsoft.com/office/drawing/2014/main" id="{2AE1A401-DB95-40AA-ABE2-9E6AF52577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5189" name="Group 21">
              <a:extLst>
                <a:ext uri="{FF2B5EF4-FFF2-40B4-BE49-F238E27FC236}">
                  <a16:creationId xmlns:a16="http://schemas.microsoft.com/office/drawing/2014/main" id="{762D9FBA-9F6D-4C16-8D0D-556A625056EB}"/>
                </a:ext>
              </a:extLst>
            </p:cNvPr>
            <p:cNvGrpSpPr>
              <a:grpSpLocks/>
            </p:cNvGrpSpPr>
            <p:nvPr/>
          </p:nvGrpSpPr>
          <p:grpSpPr bwMode="auto">
            <a:xfrm rot="19449660" flipH="1">
              <a:off x="3969" y="1801"/>
              <a:ext cx="96" cy="768"/>
              <a:chOff x="3936" y="1056"/>
              <a:chExt cx="96" cy="624"/>
            </a:xfrm>
          </p:grpSpPr>
          <p:sp>
            <p:nvSpPr>
              <p:cNvPr id="135190" name="Line 22">
                <a:extLst>
                  <a:ext uri="{FF2B5EF4-FFF2-40B4-BE49-F238E27FC236}">
                    <a16:creationId xmlns:a16="http://schemas.microsoft.com/office/drawing/2014/main" id="{C9160FA2-FE79-4928-80A0-99318C024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91" name="Line 23">
                <a:extLst>
                  <a:ext uri="{FF2B5EF4-FFF2-40B4-BE49-F238E27FC236}">
                    <a16:creationId xmlns:a16="http://schemas.microsoft.com/office/drawing/2014/main" id="{7062E926-E6C2-4582-AA73-6EEF6C1EF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92" name="Line 24">
                <a:extLst>
                  <a:ext uri="{FF2B5EF4-FFF2-40B4-BE49-F238E27FC236}">
                    <a16:creationId xmlns:a16="http://schemas.microsoft.com/office/drawing/2014/main" id="{7A0F8AB0-7F71-4887-B0FA-E30E8D233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5193" name="Line 25">
              <a:extLst>
                <a:ext uri="{FF2B5EF4-FFF2-40B4-BE49-F238E27FC236}">
                  <a16:creationId xmlns:a16="http://schemas.microsoft.com/office/drawing/2014/main" id="{C020057A-31BF-4491-AFAA-0B813ED68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" y="2720"/>
              <a:ext cx="9" cy="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4" name="Line 26">
              <a:extLst>
                <a:ext uri="{FF2B5EF4-FFF2-40B4-BE49-F238E27FC236}">
                  <a16:creationId xmlns:a16="http://schemas.microsoft.com/office/drawing/2014/main" id="{65614496-9C20-44A2-BD91-6D8DBC291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3158"/>
              <a:ext cx="6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5" name="Text Box 27">
              <a:extLst>
                <a:ext uri="{FF2B5EF4-FFF2-40B4-BE49-F238E27FC236}">
                  <a16:creationId xmlns:a16="http://schemas.microsoft.com/office/drawing/2014/main" id="{3E1EDF6F-38B3-44E6-893A-471157647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" y="2695"/>
              <a:ext cx="3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E0</a:t>
              </a:r>
            </a:p>
          </p:txBody>
        </p:sp>
        <p:sp>
          <p:nvSpPr>
            <p:cNvPr id="135196" name="Text Box 28">
              <a:extLst>
                <a:ext uri="{FF2B5EF4-FFF2-40B4-BE49-F238E27FC236}">
                  <a16:creationId xmlns:a16="http://schemas.microsoft.com/office/drawing/2014/main" id="{86CC0E66-914D-4952-84FE-A3D7A852D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2" y="2333"/>
              <a:ext cx="3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S1</a:t>
              </a:r>
            </a:p>
          </p:txBody>
        </p:sp>
        <p:sp>
          <p:nvSpPr>
            <p:cNvPr id="135197" name="Text Box 29">
              <a:extLst>
                <a:ext uri="{FF2B5EF4-FFF2-40B4-BE49-F238E27FC236}">
                  <a16:creationId xmlns:a16="http://schemas.microsoft.com/office/drawing/2014/main" id="{640FF3EE-384A-4B70-8254-9B925003C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" y="2333"/>
              <a:ext cx="3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S2</a:t>
              </a:r>
            </a:p>
          </p:txBody>
        </p:sp>
        <p:sp>
          <p:nvSpPr>
            <p:cNvPr id="135205" name="Text Box 37">
              <a:extLst>
                <a:ext uri="{FF2B5EF4-FFF2-40B4-BE49-F238E27FC236}">
                  <a16:creationId xmlns:a16="http://schemas.microsoft.com/office/drawing/2014/main" id="{6743C0A6-12AC-49F4-ADBB-3B6283681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433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R1</a:t>
              </a:r>
            </a:p>
          </p:txBody>
        </p:sp>
      </p:grpSp>
      <p:sp>
        <p:nvSpPr>
          <p:cNvPr id="135259" name="AutoShape 91">
            <a:extLst>
              <a:ext uri="{FF2B5EF4-FFF2-40B4-BE49-F238E27FC236}">
                <a16:creationId xmlns:a16="http://schemas.microsoft.com/office/drawing/2014/main" id="{EBE1133B-0650-417E-B7D5-4E2E7268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357563"/>
            <a:ext cx="647700" cy="358775"/>
          </a:xfrm>
          <a:prstGeom prst="leftArrow">
            <a:avLst>
              <a:gd name="adj1" fmla="val 50000"/>
              <a:gd name="adj2" fmla="val 45133"/>
            </a:avLst>
          </a:prstGeom>
          <a:solidFill>
            <a:schemeClr val="folHlink"/>
          </a:solidFill>
          <a:ln w="9525">
            <a:solidFill>
              <a:srgbClr val="99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262" name="Group 94">
            <a:extLst>
              <a:ext uri="{FF2B5EF4-FFF2-40B4-BE49-F238E27FC236}">
                <a16:creationId xmlns:a16="http://schemas.microsoft.com/office/drawing/2014/main" id="{BBC87BEE-3048-488B-907A-F838AF359A04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3284538"/>
            <a:ext cx="360362" cy="360362"/>
            <a:chOff x="3560" y="3294"/>
            <a:chExt cx="227" cy="227"/>
          </a:xfrm>
        </p:grpSpPr>
        <p:sp>
          <p:nvSpPr>
            <p:cNvPr id="135260" name="Line 92">
              <a:extLst>
                <a:ext uri="{FF2B5EF4-FFF2-40B4-BE49-F238E27FC236}">
                  <a16:creationId xmlns:a16="http://schemas.microsoft.com/office/drawing/2014/main" id="{02525E69-F5E9-4606-8F75-9E0623A64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3294"/>
              <a:ext cx="227" cy="227"/>
            </a:xfrm>
            <a:prstGeom prst="line">
              <a:avLst/>
            </a:prstGeom>
            <a:noFill/>
            <a:ln w="1016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61" name="Line 93">
              <a:extLst>
                <a:ext uri="{FF2B5EF4-FFF2-40B4-BE49-F238E27FC236}">
                  <a16:creationId xmlns:a16="http://schemas.microsoft.com/office/drawing/2014/main" id="{38941D14-98DD-4895-B5BF-24EF7C0FB2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0" y="3294"/>
              <a:ext cx="227" cy="227"/>
            </a:xfrm>
            <a:prstGeom prst="line">
              <a:avLst/>
            </a:prstGeom>
            <a:noFill/>
            <a:ln w="1016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5264" name="Text Box 96">
            <a:extLst>
              <a:ext uri="{FF2B5EF4-FFF2-40B4-BE49-F238E27FC236}">
                <a16:creationId xmlns:a16="http://schemas.microsoft.com/office/drawing/2014/main" id="{F6E369A8-4CEC-450B-9FA7-D9C6AECA3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3284538"/>
            <a:ext cx="595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effectLst/>
              </a:rPr>
              <a:t>S1</a:t>
            </a:r>
          </a:p>
        </p:txBody>
      </p:sp>
      <p:sp>
        <p:nvSpPr>
          <p:cNvPr id="135265" name="Text Box 97">
            <a:extLst>
              <a:ext uri="{FF2B5EF4-FFF2-40B4-BE49-F238E27FC236}">
                <a16:creationId xmlns:a16="http://schemas.microsoft.com/office/drawing/2014/main" id="{A4CA0D0C-6A5D-485B-8AE0-788F8B2FD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00663"/>
            <a:ext cx="3960813" cy="9747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PIM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、</a:t>
            </a:r>
            <a:r>
              <a:rPr kumimoji="1"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CBT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：单播路由表</a:t>
            </a:r>
          </a:p>
          <a:p>
            <a:r>
              <a:rPr kumimoji="1"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DVMRP</a:t>
            </a:r>
            <a:r>
              <a:rPr kumimoji="1"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：多播路由表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5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03" grpId="0"/>
      <p:bldP spid="135198" grpId="0"/>
      <p:bldP spid="135264" grpId="0"/>
      <p:bldP spid="13526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5">
            <a:extLst>
              <a:ext uri="{FF2B5EF4-FFF2-40B4-BE49-F238E27FC236}">
                <a16:creationId xmlns:a16="http://schemas.microsoft.com/office/drawing/2014/main" id="{876B48F1-55AF-426A-AD0C-3785EAF7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DD664-AD06-4CBB-B764-89C140B07BEF}" type="slidenum">
              <a:rPr lang="en-US" altLang="zh-CN"/>
              <a:pPr/>
              <a:t>58</a:t>
            </a:fld>
            <a:endParaRPr lang="en-US" altLang="zh-CN"/>
          </a:p>
        </p:txBody>
      </p:sp>
      <p:graphicFrame>
        <p:nvGraphicFramePr>
          <p:cNvPr id="142338" name="Group 2">
            <a:extLst>
              <a:ext uri="{FF2B5EF4-FFF2-40B4-BE49-F238E27FC236}">
                <a16:creationId xmlns:a16="http://schemas.microsoft.com/office/drawing/2014/main" id="{5953EACF-FD55-487D-B9CA-A72F75A353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" y="1773238"/>
          <a:ext cx="3960813" cy="3527426"/>
        </p:xfrm>
        <a:graphic>
          <a:graphicData uri="http://schemas.openxmlformats.org/drawingml/2006/table">
            <a:tbl>
              <a:tblPr/>
              <a:tblGrid>
                <a:gridCol w="2735263">
                  <a:extLst>
                    <a:ext uri="{9D8B030D-6E8A-4147-A177-3AD203B41FA5}">
                      <a16:colId xmlns:a16="http://schemas.microsoft.com/office/drawing/2014/main" val="3754237794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733968041"/>
                    </a:ext>
                  </a:extLst>
                </a:gridCol>
              </a:tblGrid>
              <a:tr h="706438">
                <a:tc gridSpan="2"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R1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的路由表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68575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网络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接口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761581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151.10.0.0/16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679075"/>
                  </a:ext>
                </a:extLst>
              </a:tr>
              <a:tr h="704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198.14.32.0/24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S0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087515"/>
                  </a:ext>
                </a:extLst>
              </a:tr>
              <a:tr h="706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204.1.16.0/24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E0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30348"/>
                  </a:ext>
                </a:extLst>
              </a:tr>
            </a:tbl>
          </a:graphicData>
        </a:graphic>
      </p:graphicFrame>
      <p:sp>
        <p:nvSpPr>
          <p:cNvPr id="142357" name="Rectangle 21">
            <a:extLst>
              <a:ext uri="{FF2B5EF4-FFF2-40B4-BE49-F238E27FC236}">
                <a16:creationId xmlns:a16="http://schemas.microsoft.com/office/drawing/2014/main" id="{35F9DEF9-E976-426A-9EE4-2DF390D0A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RPF Check Example 2</a:t>
            </a:r>
          </a:p>
        </p:txBody>
      </p:sp>
      <p:grpSp>
        <p:nvGrpSpPr>
          <p:cNvPr id="142390" name="Group 54">
            <a:extLst>
              <a:ext uri="{FF2B5EF4-FFF2-40B4-BE49-F238E27FC236}">
                <a16:creationId xmlns:a16="http://schemas.microsoft.com/office/drawing/2014/main" id="{1889B67C-E621-4236-9AC9-69892D8837C3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1762125"/>
            <a:ext cx="2551113" cy="1738313"/>
            <a:chOff x="3016" y="1110"/>
            <a:chExt cx="1607" cy="1095"/>
          </a:xfrm>
        </p:grpSpPr>
        <p:sp>
          <p:nvSpPr>
            <p:cNvPr id="142359" name="Line 23">
              <a:extLst>
                <a:ext uri="{FF2B5EF4-FFF2-40B4-BE49-F238E27FC236}">
                  <a16:creationId xmlns:a16="http://schemas.microsoft.com/office/drawing/2014/main" id="{7B4CED58-F9FA-457F-8377-8CCBF2C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1706"/>
              <a:ext cx="362" cy="499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60" name="Text Box 24">
              <a:extLst>
                <a:ext uri="{FF2B5EF4-FFF2-40B4-BE49-F238E27FC236}">
                  <a16:creationId xmlns:a16="http://schemas.microsoft.com/office/drawing/2014/main" id="{EE96F112-99D5-4945-B0E6-9CA4E9BFF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110"/>
              <a:ext cx="1607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kumimoji="1" lang="zh-CN" altLang="en-US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源</a:t>
              </a:r>
              <a:r>
                <a:rPr kumimoji="1" lang="en-US" altLang="zh-CN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151.10.3.21</a:t>
              </a:r>
            </a:p>
            <a:p>
              <a:pPr algn="ctr"/>
              <a:r>
                <a:rPr kumimoji="1" lang="zh-CN" altLang="en-US" sz="28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的多播分组</a:t>
              </a:r>
            </a:p>
          </p:txBody>
        </p:sp>
      </p:grpSp>
      <p:sp>
        <p:nvSpPr>
          <p:cNvPr id="142361" name="Text Box 25">
            <a:extLst>
              <a:ext uri="{FF2B5EF4-FFF2-40B4-BE49-F238E27FC236}">
                <a16:creationId xmlns:a16="http://schemas.microsoft.com/office/drawing/2014/main" id="{548FCC80-951A-4B3E-98EC-5F83CD5B3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3213100"/>
            <a:ext cx="1512887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分组到达正确</a:t>
            </a:r>
          </a:p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接口</a:t>
            </a:r>
          </a:p>
          <a:p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按输出接口表</a:t>
            </a:r>
            <a:r>
              <a:rPr kumimoji="1" lang="zh-CN" altLang="en-US" sz="2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转发</a:t>
            </a:r>
          </a:p>
        </p:txBody>
      </p:sp>
      <p:sp>
        <p:nvSpPr>
          <p:cNvPr id="142380" name="Text Box 44">
            <a:extLst>
              <a:ext uri="{FF2B5EF4-FFF2-40B4-BE49-F238E27FC236}">
                <a16:creationId xmlns:a16="http://schemas.microsoft.com/office/drawing/2014/main" id="{E5C08152-DEFC-4EB6-AEFA-5D4A657DA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3703638"/>
            <a:ext cx="595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effectLst/>
              </a:rPr>
              <a:t>S1</a:t>
            </a:r>
          </a:p>
        </p:txBody>
      </p:sp>
      <p:grpSp>
        <p:nvGrpSpPr>
          <p:cNvPr id="142391" name="Group 55">
            <a:extLst>
              <a:ext uri="{FF2B5EF4-FFF2-40B4-BE49-F238E27FC236}">
                <a16:creationId xmlns:a16="http://schemas.microsoft.com/office/drawing/2014/main" id="{5002C2FA-7A92-43DB-BA2B-E5A07372D9F0}"/>
              </a:ext>
            </a:extLst>
          </p:cNvPr>
          <p:cNvGrpSpPr>
            <a:grpSpLocks/>
          </p:cNvGrpSpPr>
          <p:nvPr/>
        </p:nvGrpSpPr>
        <p:grpSpPr bwMode="auto">
          <a:xfrm>
            <a:off x="6300788" y="2651125"/>
            <a:ext cx="2232025" cy="2362200"/>
            <a:chOff x="3969" y="1670"/>
            <a:chExt cx="1406" cy="1488"/>
          </a:xfrm>
        </p:grpSpPr>
        <p:sp>
          <p:nvSpPr>
            <p:cNvPr id="142362" name="Text Box 26">
              <a:extLst>
                <a:ext uri="{FF2B5EF4-FFF2-40B4-BE49-F238E27FC236}">
                  <a16:creationId xmlns:a16="http://schemas.microsoft.com/office/drawing/2014/main" id="{E72BC0A8-CBCD-4798-AD99-9BAEF8D1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2015"/>
              <a:ext cx="3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S0</a:t>
              </a:r>
            </a:p>
          </p:txBody>
        </p:sp>
        <p:pic>
          <p:nvPicPr>
            <p:cNvPr id="142364" name="Picture 28">
              <a:extLst>
                <a:ext uri="{FF2B5EF4-FFF2-40B4-BE49-F238E27FC236}">
                  <a16:creationId xmlns:a16="http://schemas.microsoft.com/office/drawing/2014/main" id="{B3E11F42-6740-4E19-B57E-599854F6625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" y="2294"/>
              <a:ext cx="682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2365" name="Group 29">
              <a:extLst>
                <a:ext uri="{FF2B5EF4-FFF2-40B4-BE49-F238E27FC236}">
                  <a16:creationId xmlns:a16="http://schemas.microsoft.com/office/drawing/2014/main" id="{75A693DF-8914-450A-8255-5EB8A5BC7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4" y="1670"/>
              <a:ext cx="96" cy="624"/>
              <a:chOff x="3936" y="1056"/>
              <a:chExt cx="96" cy="624"/>
            </a:xfrm>
          </p:grpSpPr>
          <p:sp>
            <p:nvSpPr>
              <p:cNvPr id="142366" name="Line 30">
                <a:extLst>
                  <a:ext uri="{FF2B5EF4-FFF2-40B4-BE49-F238E27FC236}">
                    <a16:creationId xmlns:a16="http://schemas.microsoft.com/office/drawing/2014/main" id="{8ACC21DB-23E5-4423-8333-D311473A6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67" name="Line 31">
                <a:extLst>
                  <a:ext uri="{FF2B5EF4-FFF2-40B4-BE49-F238E27FC236}">
                    <a16:creationId xmlns:a16="http://schemas.microsoft.com/office/drawing/2014/main" id="{34537931-93B4-4585-999C-F182BADBE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68" name="Line 32">
                <a:extLst>
                  <a:ext uri="{FF2B5EF4-FFF2-40B4-BE49-F238E27FC236}">
                    <a16:creationId xmlns:a16="http://schemas.microsoft.com/office/drawing/2014/main" id="{8160938A-00B0-4626-92B1-722AB4D89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2369" name="Group 33">
              <a:extLst>
                <a:ext uri="{FF2B5EF4-FFF2-40B4-BE49-F238E27FC236}">
                  <a16:creationId xmlns:a16="http://schemas.microsoft.com/office/drawing/2014/main" id="{580640AB-AAEA-4B58-8B5C-E41436252468}"/>
                </a:ext>
              </a:extLst>
            </p:cNvPr>
            <p:cNvGrpSpPr>
              <a:grpSpLocks/>
            </p:cNvGrpSpPr>
            <p:nvPr/>
          </p:nvGrpSpPr>
          <p:grpSpPr bwMode="auto">
            <a:xfrm rot="2150340">
              <a:off x="5189" y="1801"/>
              <a:ext cx="96" cy="768"/>
              <a:chOff x="3936" y="1056"/>
              <a:chExt cx="96" cy="624"/>
            </a:xfrm>
          </p:grpSpPr>
          <p:sp>
            <p:nvSpPr>
              <p:cNvPr id="142370" name="Line 34">
                <a:extLst>
                  <a:ext uri="{FF2B5EF4-FFF2-40B4-BE49-F238E27FC236}">
                    <a16:creationId xmlns:a16="http://schemas.microsoft.com/office/drawing/2014/main" id="{6DAE1171-C399-4A6D-A43E-F6A7C702C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71" name="Line 35">
                <a:extLst>
                  <a:ext uri="{FF2B5EF4-FFF2-40B4-BE49-F238E27FC236}">
                    <a16:creationId xmlns:a16="http://schemas.microsoft.com/office/drawing/2014/main" id="{0D3BDFDA-BD06-4388-B1EE-8E06E4295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72" name="Line 36">
                <a:extLst>
                  <a:ext uri="{FF2B5EF4-FFF2-40B4-BE49-F238E27FC236}">
                    <a16:creationId xmlns:a16="http://schemas.microsoft.com/office/drawing/2014/main" id="{8006943C-5A33-4FB7-9376-837FD7BE7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2373" name="Group 37">
              <a:extLst>
                <a:ext uri="{FF2B5EF4-FFF2-40B4-BE49-F238E27FC236}">
                  <a16:creationId xmlns:a16="http://schemas.microsoft.com/office/drawing/2014/main" id="{751B62CC-424C-44E9-B047-79A077E81B33}"/>
                </a:ext>
              </a:extLst>
            </p:cNvPr>
            <p:cNvGrpSpPr>
              <a:grpSpLocks/>
            </p:cNvGrpSpPr>
            <p:nvPr/>
          </p:nvGrpSpPr>
          <p:grpSpPr bwMode="auto">
            <a:xfrm rot="19449660" flipH="1">
              <a:off x="3969" y="1801"/>
              <a:ext cx="96" cy="768"/>
              <a:chOff x="3936" y="1056"/>
              <a:chExt cx="96" cy="624"/>
            </a:xfrm>
          </p:grpSpPr>
          <p:sp>
            <p:nvSpPr>
              <p:cNvPr id="142374" name="Line 38">
                <a:extLst>
                  <a:ext uri="{FF2B5EF4-FFF2-40B4-BE49-F238E27FC236}">
                    <a16:creationId xmlns:a16="http://schemas.microsoft.com/office/drawing/2014/main" id="{3D2FF46B-29E9-4378-9605-EA709BAA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75" name="Line 39">
                <a:extLst>
                  <a:ext uri="{FF2B5EF4-FFF2-40B4-BE49-F238E27FC236}">
                    <a16:creationId xmlns:a16="http://schemas.microsoft.com/office/drawing/2014/main" id="{51AEF095-BBB1-4DE3-AE19-A797809C4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105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376" name="Line 40">
                <a:extLst>
                  <a:ext uri="{FF2B5EF4-FFF2-40B4-BE49-F238E27FC236}">
                    <a16:creationId xmlns:a16="http://schemas.microsoft.com/office/drawing/2014/main" id="{27E9B744-7C35-4F11-87F7-E2C4CFB88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36" y="129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2377" name="Line 41">
              <a:extLst>
                <a:ext uri="{FF2B5EF4-FFF2-40B4-BE49-F238E27FC236}">
                  <a16:creationId xmlns:a16="http://schemas.microsoft.com/office/drawing/2014/main" id="{2A1EBC83-7C6B-4ACB-A4D4-09BE7C91D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1" y="2720"/>
              <a:ext cx="9" cy="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78" name="Line 42">
              <a:extLst>
                <a:ext uri="{FF2B5EF4-FFF2-40B4-BE49-F238E27FC236}">
                  <a16:creationId xmlns:a16="http://schemas.microsoft.com/office/drawing/2014/main" id="{D504BC35-33E5-4550-9AB3-18ED614AD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3158"/>
              <a:ext cx="6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79" name="Text Box 43">
              <a:extLst>
                <a:ext uri="{FF2B5EF4-FFF2-40B4-BE49-F238E27FC236}">
                  <a16:creationId xmlns:a16="http://schemas.microsoft.com/office/drawing/2014/main" id="{86E51C00-7D32-41E3-9454-9B1DB472D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" y="2695"/>
              <a:ext cx="3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E0</a:t>
              </a:r>
            </a:p>
          </p:txBody>
        </p:sp>
        <p:sp>
          <p:nvSpPr>
            <p:cNvPr id="142381" name="Text Box 45">
              <a:extLst>
                <a:ext uri="{FF2B5EF4-FFF2-40B4-BE49-F238E27FC236}">
                  <a16:creationId xmlns:a16="http://schemas.microsoft.com/office/drawing/2014/main" id="{9D7F7F1B-A872-4D10-865B-0A404AE78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" y="2333"/>
              <a:ext cx="3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S2</a:t>
              </a:r>
            </a:p>
          </p:txBody>
        </p:sp>
        <p:sp>
          <p:nvSpPr>
            <p:cNvPr id="142382" name="Text Box 46">
              <a:extLst>
                <a:ext uri="{FF2B5EF4-FFF2-40B4-BE49-F238E27FC236}">
                  <a16:creationId xmlns:a16="http://schemas.microsoft.com/office/drawing/2014/main" id="{F5864845-56DF-4790-8813-5FDE3DA93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433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effectLst/>
                </a:rPr>
                <a:t>R1</a:t>
              </a:r>
            </a:p>
          </p:txBody>
        </p:sp>
      </p:grpSp>
      <p:sp>
        <p:nvSpPr>
          <p:cNvPr id="142383" name="AutoShape 47">
            <a:extLst>
              <a:ext uri="{FF2B5EF4-FFF2-40B4-BE49-F238E27FC236}">
                <a16:creationId xmlns:a16="http://schemas.microsoft.com/office/drawing/2014/main" id="{A475CE7D-DBFA-4AC3-ACA1-C0FC331A2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357563"/>
            <a:ext cx="647700" cy="358775"/>
          </a:xfrm>
          <a:prstGeom prst="leftArrow">
            <a:avLst>
              <a:gd name="adj1" fmla="val 50000"/>
              <a:gd name="adj2" fmla="val 45133"/>
            </a:avLst>
          </a:prstGeom>
          <a:solidFill>
            <a:schemeClr val="folHlink"/>
          </a:solidFill>
          <a:ln w="9525">
            <a:solidFill>
              <a:srgbClr val="99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387" name="Text Box 51">
            <a:extLst>
              <a:ext uri="{FF2B5EF4-FFF2-40B4-BE49-F238E27FC236}">
                <a16:creationId xmlns:a16="http://schemas.microsoft.com/office/drawing/2014/main" id="{406CC37E-B492-4F3C-B56E-0B1264818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3284538"/>
            <a:ext cx="595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effectLst/>
              </a:rPr>
              <a:t>S1</a:t>
            </a:r>
          </a:p>
        </p:txBody>
      </p:sp>
      <p:sp>
        <p:nvSpPr>
          <p:cNvPr id="142388" name="Line 52">
            <a:extLst>
              <a:ext uri="{FF2B5EF4-FFF2-40B4-BE49-F238E27FC236}">
                <a16:creationId xmlns:a16="http://schemas.microsoft.com/office/drawing/2014/main" id="{438F967A-F6AE-4EDF-A70F-ECDCEAA46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1375" y="2924175"/>
            <a:ext cx="574675" cy="792163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89" name="Line 53">
            <a:extLst>
              <a:ext uri="{FF2B5EF4-FFF2-40B4-BE49-F238E27FC236}">
                <a16:creationId xmlns:a16="http://schemas.microsoft.com/office/drawing/2014/main" id="{7CB72EE9-9D8E-4BFA-9D7E-C607683FF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4365625"/>
            <a:ext cx="0" cy="576263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23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423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61" grpId="0"/>
      <p:bldP spid="142380" grpId="0"/>
      <p:bldP spid="14238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643F932-0DB2-43A5-89A6-D604B6DD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AEA9F-56C5-4996-8DAB-F26AD3B622B2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D12F4E41-4443-405A-92F5-DD0739C9C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Multicast Forwarding Cache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55E2663-7AA6-453E-9ED8-D629EE03A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4000"/>
              </a:lnSpc>
            </a:pPr>
            <a:r>
              <a:rPr lang="en-US" altLang="zh-CN" sz="2400"/>
              <a:t>Multicast forwarding cache entry</a:t>
            </a:r>
          </a:p>
          <a:p>
            <a:pPr lvl="1">
              <a:lnSpc>
                <a:spcPct val="84000"/>
              </a:lnSpc>
            </a:pPr>
            <a:r>
              <a:rPr lang="en-US" altLang="zh-CN" sz="2200"/>
              <a:t>Multicast tree, incoming interface: RPF check</a:t>
            </a:r>
          </a:p>
          <a:p>
            <a:pPr lvl="1">
              <a:lnSpc>
                <a:spcPct val="84000"/>
              </a:lnSpc>
            </a:pPr>
            <a:r>
              <a:rPr lang="en-US" altLang="zh-CN" sz="2200"/>
              <a:t>Outgoing interface list</a:t>
            </a:r>
          </a:p>
          <a:p>
            <a:pPr>
              <a:lnSpc>
                <a:spcPct val="84000"/>
              </a:lnSpc>
            </a:pPr>
            <a:r>
              <a:rPr lang="en-US" altLang="zh-CN" sz="2400"/>
              <a:t>Example: Cisco router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</a:t>
            </a:r>
            <a:r>
              <a:rPr lang="en-US" altLang="zh-CN" sz="2200">
                <a:solidFill>
                  <a:srgbClr val="00FFFF"/>
                </a:solidFill>
              </a:rPr>
              <a:t>(*, 224.1.1.1)</a:t>
            </a:r>
            <a:r>
              <a:rPr lang="en-US" altLang="zh-CN" sz="2200"/>
              <a:t>, 00:03:54/00:02:59, RP 10.1.5.1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</a:t>
            </a:r>
            <a:r>
              <a:rPr lang="en-US" altLang="zh-CN" sz="2200">
                <a:solidFill>
                  <a:srgbClr val="00FFFF"/>
                </a:solidFill>
              </a:rPr>
              <a:t>Incoming interface: Serial0</a:t>
            </a:r>
            <a:r>
              <a:rPr lang="en-US" altLang="zh-CN" sz="2200"/>
              <a:t>, RPF nbr 10.1.5.1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</a:t>
            </a:r>
            <a:r>
              <a:rPr lang="en-US" altLang="zh-CN" sz="2200">
                <a:solidFill>
                  <a:srgbClr val="00FFFF"/>
                </a:solidFill>
              </a:rPr>
              <a:t>Outgoing interface list: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   </a:t>
            </a:r>
            <a:r>
              <a:rPr lang="en-US" altLang="zh-CN" sz="2200">
                <a:solidFill>
                  <a:srgbClr val="00FFFF"/>
                </a:solidFill>
              </a:rPr>
              <a:t>Serial1</a:t>
            </a:r>
            <a:r>
              <a:rPr lang="en-US" altLang="zh-CN" sz="2200"/>
              <a:t>, Forward/Sparse, 00:01:43/00:02:11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   </a:t>
            </a:r>
            <a:r>
              <a:rPr lang="en-US" altLang="zh-CN" sz="2200">
                <a:solidFill>
                  <a:srgbClr val="00FFFF"/>
                </a:solidFill>
              </a:rPr>
              <a:t>Serial2</a:t>
            </a:r>
            <a:r>
              <a:rPr lang="en-US" altLang="zh-CN" sz="2200"/>
              <a:t>, Forward/Sparse, 00:03:54/00:02:06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</a:t>
            </a:r>
            <a:r>
              <a:rPr lang="en-US" altLang="zh-CN" sz="2200">
                <a:solidFill>
                  <a:srgbClr val="00FFFF"/>
                </a:solidFill>
              </a:rPr>
              <a:t>(171.68.37.121/32, 224.1.1.1)</a:t>
            </a:r>
            <a:r>
              <a:rPr lang="en-US" altLang="zh-CN" sz="2200"/>
              <a:t>, 00:00:25/00:02:53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</a:t>
            </a:r>
            <a:r>
              <a:rPr lang="en-US" altLang="zh-CN" sz="2200">
                <a:solidFill>
                  <a:srgbClr val="00FFFF"/>
                </a:solidFill>
              </a:rPr>
              <a:t>Incoming interface: Serial0</a:t>
            </a:r>
            <a:r>
              <a:rPr lang="en-US" altLang="zh-CN" sz="2200"/>
              <a:t>, RPF nbr 10.1.5.1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</a:t>
            </a:r>
            <a:r>
              <a:rPr lang="en-US" altLang="zh-CN" sz="2200">
                <a:solidFill>
                  <a:srgbClr val="00FFFF"/>
                </a:solidFill>
              </a:rPr>
              <a:t>Outgoing interface list: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None/>
            </a:pPr>
            <a:r>
              <a:rPr lang="en-US" altLang="zh-CN" sz="2200"/>
              <a:t>	      </a:t>
            </a:r>
            <a:r>
              <a:rPr lang="en-US" altLang="zh-CN" sz="2200">
                <a:solidFill>
                  <a:srgbClr val="00FFFF"/>
                </a:solidFill>
              </a:rPr>
              <a:t>Serial2</a:t>
            </a:r>
            <a:r>
              <a:rPr lang="en-US" altLang="zh-CN" sz="2200"/>
              <a:t>, Forward/Sparse, 00:00:25/00:02:35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293CC1C-955D-4212-80F3-4960ABB2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B38CD-38D2-432C-A0CF-6778E329F8D8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0C20A627-402D-4091-A7B9-46C173F07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Multicast Applications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ADB09168-A7EE-48A0-9667-FF707970F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Access to distributed database</a:t>
            </a:r>
          </a:p>
          <a:p>
            <a:pPr lvl="1"/>
            <a:r>
              <a:rPr lang="zh-CN" altLang="en-US" sz="2400"/>
              <a:t>访问分布式数据库</a:t>
            </a:r>
          </a:p>
          <a:p>
            <a:r>
              <a:rPr lang="en-US" altLang="zh-CN" sz="2800"/>
              <a:t>Information dissemination</a:t>
            </a:r>
          </a:p>
          <a:p>
            <a:pPr lvl="1"/>
            <a:r>
              <a:rPr lang="zh-CN" altLang="en-US" sz="2400"/>
              <a:t>信息传播</a:t>
            </a:r>
          </a:p>
          <a:p>
            <a:r>
              <a:rPr lang="en-US" altLang="zh-CN" sz="2800"/>
              <a:t>Dissemination of News</a:t>
            </a:r>
          </a:p>
          <a:p>
            <a:pPr lvl="1"/>
            <a:r>
              <a:rPr lang="zh-CN" altLang="en-US" sz="2400"/>
              <a:t>传播新闻</a:t>
            </a:r>
          </a:p>
          <a:p>
            <a:r>
              <a:rPr lang="en-US" altLang="zh-CN" sz="2800"/>
              <a:t>Teleconferencing</a:t>
            </a:r>
          </a:p>
          <a:p>
            <a:pPr lvl="1"/>
            <a:r>
              <a:rPr lang="zh-CN" altLang="en-US" sz="2400"/>
              <a:t>电视会议</a:t>
            </a:r>
          </a:p>
          <a:p>
            <a:r>
              <a:rPr lang="en-US" altLang="zh-CN" sz="2800"/>
              <a:t>Distance learning</a:t>
            </a:r>
          </a:p>
          <a:p>
            <a:pPr lvl="1"/>
            <a:r>
              <a:rPr lang="zh-CN" altLang="en-US" sz="2400"/>
              <a:t>远程学习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442A6F8-2A50-43D3-BACC-D8DCE608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FC7B4-7CF4-48B8-ADA9-44CF358FF141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AA4ABFF-44FC-4B9C-8AA6-8CA4D8C4A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Chapter 12   Multicasting and Multicast Routing Protocols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00CBBD8-7370-471D-97B8-0261F1CA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95513" y="1628775"/>
            <a:ext cx="6265862" cy="4679950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zh-CN" dirty="0"/>
              <a:t>Introduction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Multicast addresses and IGMP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Multicast routing</a:t>
            </a:r>
          </a:p>
          <a:p>
            <a:pPr>
              <a:spcAft>
                <a:spcPct val="50000"/>
              </a:spcAft>
            </a:pPr>
            <a:r>
              <a:rPr lang="en-US" altLang="zh-CN" dirty="0">
                <a:solidFill>
                  <a:srgbClr val="FFFF00"/>
                </a:solidFill>
              </a:rPr>
              <a:t>Multicast routing protocol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MBONE</a:t>
            </a:r>
          </a:p>
        </p:txBody>
      </p:sp>
    </p:spTree>
    <p:extLst>
      <p:ext uri="{BB962C8B-B14F-4D97-AF65-F5344CB8AC3E}">
        <p14:creationId xmlns:p14="http://schemas.microsoft.com/office/powerpoint/2010/main" val="799074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6A56CF86-6441-417A-A827-D2AA50DD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7686-3BFE-4A6A-A395-F64C6FF4A83B}" type="slidenum">
              <a:rPr lang="en-US" altLang="zh-CN"/>
              <a:pPr/>
              <a:t>61</a:t>
            </a:fld>
            <a:endParaRPr lang="en-US" altLang="zh-CN"/>
          </a:p>
        </p:txBody>
      </p:sp>
      <p:sp useBgFill="1">
        <p:nvSpPr>
          <p:cNvPr id="143379" name="Rectangle 19">
            <a:extLst>
              <a:ext uri="{FF2B5EF4-FFF2-40B4-BE49-F238E27FC236}">
                <a16:creationId xmlns:a16="http://schemas.microsoft.com/office/drawing/2014/main" id="{46CF9B01-9FE0-4FFA-B1DA-FA0B22379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4198938"/>
            <a:ext cx="3240088" cy="100806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D46326AF-A281-4E09-A07D-55D4502B0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12.4  Multicast Routing Protocol</a:t>
            </a:r>
          </a:p>
        </p:txBody>
      </p:sp>
      <p:sp>
        <p:nvSpPr>
          <p:cNvPr id="143365" name="Text Box 5">
            <a:extLst>
              <a:ext uri="{FF2B5EF4-FFF2-40B4-BE49-F238E27FC236}">
                <a16:creationId xmlns:a16="http://schemas.microsoft.com/office/drawing/2014/main" id="{DE7F0246-8762-43BC-92D9-F00AA4A7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484313"/>
            <a:ext cx="4270375" cy="547687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</a:rPr>
              <a:t>Multicast routing protocols</a:t>
            </a:r>
          </a:p>
        </p:txBody>
      </p:sp>
      <p:sp>
        <p:nvSpPr>
          <p:cNvPr id="143366" name="Text Box 6">
            <a:extLst>
              <a:ext uri="{FF2B5EF4-FFF2-40B4-BE49-F238E27FC236}">
                <a16:creationId xmlns:a16="http://schemas.microsoft.com/office/drawing/2014/main" id="{019F5AC5-E2FA-4246-B92F-5DA4A0D0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2614613"/>
            <a:ext cx="3054350" cy="9747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Source-Based Tree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(S, G)</a:t>
            </a:r>
          </a:p>
        </p:txBody>
      </p:sp>
      <p:sp>
        <p:nvSpPr>
          <p:cNvPr id="143367" name="Text Box 7">
            <a:extLst>
              <a:ext uri="{FF2B5EF4-FFF2-40B4-BE49-F238E27FC236}">
                <a16:creationId xmlns:a16="http://schemas.microsoft.com/office/drawing/2014/main" id="{11B2A49A-7BFD-4693-A4CA-3692147E1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2614613"/>
            <a:ext cx="3055938" cy="9747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Group-Shared Tree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(*, G)</a:t>
            </a:r>
          </a:p>
        </p:txBody>
      </p:sp>
      <p:cxnSp>
        <p:nvCxnSpPr>
          <p:cNvPr id="143368" name="AutoShape 8">
            <a:extLst>
              <a:ext uri="{FF2B5EF4-FFF2-40B4-BE49-F238E27FC236}">
                <a16:creationId xmlns:a16="http://schemas.microsoft.com/office/drawing/2014/main" id="{AA3A47D2-6BA4-4073-BCF0-E41065DF5AC1}"/>
              </a:ext>
            </a:extLst>
          </p:cNvPr>
          <p:cNvCxnSpPr>
            <a:cxnSpLocks noChangeShapeType="1"/>
            <a:stCxn id="143365" idx="2"/>
            <a:endCxn id="143366" idx="0"/>
          </p:cNvCxnSpPr>
          <p:nvPr/>
        </p:nvCxnSpPr>
        <p:spPr bwMode="auto">
          <a:xfrm rot="5400000">
            <a:off x="3497263" y="1227138"/>
            <a:ext cx="554037" cy="2192337"/>
          </a:xfrm>
          <a:prstGeom prst="bentConnector3">
            <a:avLst>
              <a:gd name="adj1" fmla="val 49856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69" name="AutoShape 9">
            <a:extLst>
              <a:ext uri="{FF2B5EF4-FFF2-40B4-BE49-F238E27FC236}">
                <a16:creationId xmlns:a16="http://schemas.microsoft.com/office/drawing/2014/main" id="{706BD870-C66F-4C2F-AFD8-0F98355ED7CD}"/>
              </a:ext>
            </a:extLst>
          </p:cNvPr>
          <p:cNvCxnSpPr>
            <a:cxnSpLocks noChangeShapeType="1"/>
            <a:stCxn id="143365" idx="2"/>
            <a:endCxn id="143367" idx="0"/>
          </p:cNvCxnSpPr>
          <p:nvPr/>
        </p:nvCxnSpPr>
        <p:spPr bwMode="auto">
          <a:xfrm rot="16200000" flipH="1">
            <a:off x="5695950" y="1220788"/>
            <a:ext cx="554037" cy="2205038"/>
          </a:xfrm>
          <a:prstGeom prst="bentConnector3">
            <a:avLst>
              <a:gd name="adj1" fmla="val 49856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370" name="Text Box 10">
            <a:extLst>
              <a:ext uri="{FF2B5EF4-FFF2-40B4-BE49-F238E27FC236}">
                <a16:creationId xmlns:a16="http://schemas.microsoft.com/office/drawing/2014/main" id="{DF415FB8-1812-4E1E-B844-8DBF23B7A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MOSPF</a:t>
            </a:r>
          </a:p>
        </p:txBody>
      </p:sp>
      <p:sp>
        <p:nvSpPr>
          <p:cNvPr id="143373" name="Text Box 13">
            <a:extLst>
              <a:ext uri="{FF2B5EF4-FFF2-40B4-BE49-F238E27FC236}">
                <a16:creationId xmlns:a16="http://schemas.microsoft.com/office/drawing/2014/main" id="{E2BC0C02-53E8-484A-A007-A2B6AC40A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4414838"/>
            <a:ext cx="1238250" cy="628650"/>
          </a:xfrm>
          <a:prstGeom prst="rect">
            <a:avLst/>
          </a:prstGeom>
          <a:solidFill>
            <a:srgbClr val="2C5E6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PIM-DM</a:t>
            </a:r>
          </a:p>
        </p:txBody>
      </p:sp>
      <p:sp>
        <p:nvSpPr>
          <p:cNvPr id="143374" name="Text Box 14">
            <a:extLst>
              <a:ext uri="{FF2B5EF4-FFF2-40B4-BE49-F238E27FC236}">
                <a16:creationId xmlns:a16="http://schemas.microsoft.com/office/drawing/2014/main" id="{B4F85C60-0890-4FA2-A270-7663A6AE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238" y="4414838"/>
            <a:ext cx="1238250" cy="628650"/>
          </a:xfrm>
          <a:prstGeom prst="rect">
            <a:avLst/>
          </a:prstGeom>
          <a:solidFill>
            <a:srgbClr val="2C5E6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PIM-SM</a:t>
            </a:r>
          </a:p>
        </p:txBody>
      </p:sp>
      <p:sp>
        <p:nvSpPr>
          <p:cNvPr id="143375" name="Text Box 15">
            <a:extLst>
              <a:ext uri="{FF2B5EF4-FFF2-40B4-BE49-F238E27FC236}">
                <a16:creationId xmlns:a16="http://schemas.microsoft.com/office/drawing/2014/main" id="{7D3E56F7-BEA5-4830-9761-57B96134E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CBT</a:t>
            </a:r>
          </a:p>
        </p:txBody>
      </p:sp>
      <p:sp>
        <p:nvSpPr>
          <p:cNvPr id="143376" name="Text Box 16">
            <a:extLst>
              <a:ext uri="{FF2B5EF4-FFF2-40B4-BE49-F238E27FC236}">
                <a16:creationId xmlns:a16="http://schemas.microsoft.com/office/drawing/2014/main" id="{F70B9F04-A11C-478A-A4FD-A3C318C37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DVMRP</a:t>
            </a:r>
          </a:p>
        </p:txBody>
      </p:sp>
      <p:cxnSp>
        <p:nvCxnSpPr>
          <p:cNvPr id="143377" name="AutoShape 17">
            <a:extLst>
              <a:ext uri="{FF2B5EF4-FFF2-40B4-BE49-F238E27FC236}">
                <a16:creationId xmlns:a16="http://schemas.microsoft.com/office/drawing/2014/main" id="{8453399B-1FE9-4B04-A9B9-09AC8B028013}"/>
              </a:ext>
            </a:extLst>
          </p:cNvPr>
          <p:cNvCxnSpPr>
            <a:cxnSpLocks noChangeShapeType="1"/>
            <a:stCxn id="143366" idx="2"/>
            <a:endCxn id="143376" idx="0"/>
          </p:cNvCxnSpPr>
          <p:nvPr/>
        </p:nvCxnSpPr>
        <p:spPr bwMode="auto">
          <a:xfrm flipH="1">
            <a:off x="2671763" y="3603625"/>
            <a:ext cx="6350" cy="796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78" name="AutoShape 18">
            <a:extLst>
              <a:ext uri="{FF2B5EF4-FFF2-40B4-BE49-F238E27FC236}">
                <a16:creationId xmlns:a16="http://schemas.microsoft.com/office/drawing/2014/main" id="{15E0B501-85B4-4A2B-A4E3-72B76409FA20}"/>
              </a:ext>
            </a:extLst>
          </p:cNvPr>
          <p:cNvCxnSpPr>
            <a:cxnSpLocks noChangeShapeType="1"/>
            <a:stCxn id="143366" idx="2"/>
            <a:endCxn id="143370" idx="0"/>
          </p:cNvCxnSpPr>
          <p:nvPr/>
        </p:nvCxnSpPr>
        <p:spPr bwMode="auto">
          <a:xfrm rot="5400000">
            <a:off x="1501775" y="3224213"/>
            <a:ext cx="796925" cy="15557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0" name="AutoShape 20">
            <a:extLst>
              <a:ext uri="{FF2B5EF4-FFF2-40B4-BE49-F238E27FC236}">
                <a16:creationId xmlns:a16="http://schemas.microsoft.com/office/drawing/2014/main" id="{D7D03656-BA6E-4995-95D9-9650B5DBAEF2}"/>
              </a:ext>
            </a:extLst>
          </p:cNvPr>
          <p:cNvCxnSpPr>
            <a:cxnSpLocks noChangeShapeType="1"/>
            <a:stCxn id="143366" idx="2"/>
            <a:endCxn id="143373" idx="0"/>
          </p:cNvCxnSpPr>
          <p:nvPr/>
        </p:nvCxnSpPr>
        <p:spPr bwMode="auto">
          <a:xfrm rot="16200000" flipH="1">
            <a:off x="3121819" y="3159919"/>
            <a:ext cx="796925" cy="16843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1" name="AutoShape 21">
            <a:extLst>
              <a:ext uri="{FF2B5EF4-FFF2-40B4-BE49-F238E27FC236}">
                <a16:creationId xmlns:a16="http://schemas.microsoft.com/office/drawing/2014/main" id="{B96A4BC0-E14C-43D4-A5A6-F7AE8EB8CCD5}"/>
              </a:ext>
            </a:extLst>
          </p:cNvPr>
          <p:cNvCxnSpPr>
            <a:cxnSpLocks noChangeShapeType="1"/>
            <a:stCxn id="143367" idx="2"/>
            <a:endCxn id="143374" idx="0"/>
          </p:cNvCxnSpPr>
          <p:nvPr/>
        </p:nvCxnSpPr>
        <p:spPr bwMode="auto">
          <a:xfrm rot="5400000">
            <a:off x="6113463" y="3438525"/>
            <a:ext cx="796925" cy="112712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2" name="AutoShape 22">
            <a:extLst>
              <a:ext uri="{FF2B5EF4-FFF2-40B4-BE49-F238E27FC236}">
                <a16:creationId xmlns:a16="http://schemas.microsoft.com/office/drawing/2014/main" id="{A08DDCCC-A332-49D7-A604-91C339D2185B}"/>
              </a:ext>
            </a:extLst>
          </p:cNvPr>
          <p:cNvCxnSpPr>
            <a:cxnSpLocks noChangeShapeType="1"/>
            <a:stCxn id="143367" idx="2"/>
            <a:endCxn id="143375" idx="0"/>
          </p:cNvCxnSpPr>
          <p:nvPr/>
        </p:nvCxnSpPr>
        <p:spPr bwMode="auto">
          <a:xfrm rot="16200000" flipH="1">
            <a:off x="7228681" y="3450432"/>
            <a:ext cx="796925" cy="110331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383" name="Text Box 23">
            <a:extLst>
              <a:ext uri="{FF2B5EF4-FFF2-40B4-BE49-F238E27FC236}">
                <a16:creationId xmlns:a16="http://schemas.microsoft.com/office/drawing/2014/main" id="{4D5C84A6-CCD4-47B9-A15F-6E785A69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5" y="376713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</a:t>
            </a:r>
          </a:p>
        </p:txBody>
      </p:sp>
      <p:sp>
        <p:nvSpPr>
          <p:cNvPr id="143384" name="Text Box 24">
            <a:extLst>
              <a:ext uri="{FF2B5EF4-FFF2-40B4-BE49-F238E27FC236}">
                <a16:creationId xmlns:a16="http://schemas.microsoft.com/office/drawing/2014/main" id="{33679C64-2081-4C9C-84D3-A08B095D9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3" y="5589588"/>
            <a:ext cx="2409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Dense Mode, DM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密集模式协议</a:t>
            </a:r>
          </a:p>
        </p:txBody>
      </p:sp>
      <p:sp>
        <p:nvSpPr>
          <p:cNvPr id="143385" name="AutoShape 25">
            <a:extLst>
              <a:ext uri="{FF2B5EF4-FFF2-40B4-BE49-F238E27FC236}">
                <a16:creationId xmlns:a16="http://schemas.microsoft.com/office/drawing/2014/main" id="{3D7F2C5A-9ECB-499B-B234-873323CBFCA8}"/>
              </a:ext>
            </a:extLst>
          </p:cNvPr>
          <p:cNvSpPr>
            <a:spLocks/>
          </p:cNvSpPr>
          <p:nvPr/>
        </p:nvSpPr>
        <p:spPr bwMode="auto">
          <a:xfrm rot="-5400000">
            <a:off x="3228182" y="4498181"/>
            <a:ext cx="527050" cy="1655763"/>
          </a:xfrm>
          <a:prstGeom prst="leftBrace">
            <a:avLst>
              <a:gd name="adj1" fmla="val 2618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86" name="Text Box 26">
            <a:extLst>
              <a:ext uri="{FF2B5EF4-FFF2-40B4-BE49-F238E27FC236}">
                <a16:creationId xmlns:a16="http://schemas.microsoft.com/office/drawing/2014/main" id="{4EA66FB9-EBAF-4D22-AD56-58CC52F40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5589588"/>
            <a:ext cx="246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Sparse Mode, SM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稀疏模式协议</a:t>
            </a:r>
          </a:p>
        </p:txBody>
      </p:sp>
      <p:sp>
        <p:nvSpPr>
          <p:cNvPr id="143387" name="AutoShape 27">
            <a:extLst>
              <a:ext uri="{FF2B5EF4-FFF2-40B4-BE49-F238E27FC236}">
                <a16:creationId xmlns:a16="http://schemas.microsoft.com/office/drawing/2014/main" id="{5267BF6F-381E-4971-AB60-9D4ECBB9C55C}"/>
              </a:ext>
            </a:extLst>
          </p:cNvPr>
          <p:cNvSpPr>
            <a:spLocks/>
          </p:cNvSpPr>
          <p:nvPr/>
        </p:nvSpPr>
        <p:spPr bwMode="auto">
          <a:xfrm rot="-5400000">
            <a:off x="6827838" y="4210050"/>
            <a:ext cx="527050" cy="2232025"/>
          </a:xfrm>
          <a:prstGeom prst="leftBrace">
            <a:avLst>
              <a:gd name="adj1" fmla="val 3529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88" name="Text Box 28">
            <a:extLst>
              <a:ext uri="{FF2B5EF4-FFF2-40B4-BE49-F238E27FC236}">
                <a16:creationId xmlns:a16="http://schemas.microsoft.com/office/drawing/2014/main" id="{472818C5-4C7E-495E-8AF7-E5936FA16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607050"/>
            <a:ext cx="2012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Link State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链路状态协议</a:t>
            </a:r>
          </a:p>
        </p:txBody>
      </p:sp>
      <p:sp>
        <p:nvSpPr>
          <p:cNvPr id="143389" name="Line 29">
            <a:extLst>
              <a:ext uri="{FF2B5EF4-FFF2-40B4-BE49-F238E27FC236}">
                <a16:creationId xmlns:a16="http://schemas.microsoft.com/office/drawing/2014/main" id="{0832B52B-4D9D-45BA-A763-C95167201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938" y="50847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FAF361D-599F-4675-8797-AAF7EBB0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F30D-5102-4485-8249-91A47BDF68B4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B5C0F3CB-8FE3-4B75-BADE-618CEEC9A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LS, DM and SM Protocols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63B37E1B-602B-44FD-A8C9-9AA6E2E35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007442"/>
          </a:xfrm>
        </p:spPr>
        <p:txBody>
          <a:bodyPr/>
          <a:lstStyle/>
          <a:p>
            <a:pPr>
              <a:lnSpc>
                <a:spcPct val="88000"/>
              </a:lnSpc>
            </a:pPr>
            <a:r>
              <a:rPr lang="en-US" altLang="zh-CN" sz="2800" dirty="0"/>
              <a:t>LS</a:t>
            </a:r>
            <a:r>
              <a:rPr lang="zh-CN" altLang="en-US" sz="2800" dirty="0"/>
              <a:t>（</a:t>
            </a:r>
            <a:r>
              <a:rPr lang="en-US" altLang="zh-CN" sz="2800" dirty="0"/>
              <a:t>Link State</a:t>
            </a:r>
            <a:r>
              <a:rPr lang="zh-CN" altLang="en-US" sz="2800" dirty="0"/>
              <a:t>，链路状态）协议</a:t>
            </a:r>
          </a:p>
          <a:p>
            <a:pPr lvl="1">
              <a:lnSpc>
                <a:spcPct val="88000"/>
              </a:lnSpc>
            </a:pPr>
            <a:r>
              <a:rPr lang="zh-CN" altLang="en-US" sz="2400" dirty="0"/>
              <a:t>通过扩散多播链路状态信息形成（</a:t>
            </a:r>
            <a:r>
              <a:rPr lang="en-US" altLang="zh-CN" sz="2400" dirty="0"/>
              <a:t>S, G</a:t>
            </a:r>
            <a:r>
              <a:rPr lang="zh-CN" altLang="en-US" sz="2400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66E501-B3F1-46AD-AD8F-D0D4B4D3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81169"/>
            <a:ext cx="8515810" cy="29185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6BC8684-72BF-4734-9B0B-256623E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9614-A22C-4CBF-8A4B-A62D51391FB9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FCA4B652-A9F4-4867-97E7-1D0C9A33B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12.4.1 MOSPF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B387EA0C-D113-4AE1-8119-3631F346B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8000"/>
              </a:lnSpc>
            </a:pPr>
            <a:r>
              <a:rPr lang="en-US" altLang="zh-CN" sz="2800" dirty="0"/>
              <a:t>Multicast Open Shortest Path First</a:t>
            </a:r>
          </a:p>
          <a:p>
            <a:pPr lvl="1">
              <a:lnSpc>
                <a:spcPct val="88000"/>
              </a:lnSpc>
            </a:pPr>
            <a:r>
              <a:rPr lang="zh-CN" altLang="en-US" sz="2400" dirty="0"/>
              <a:t>多播开放最短路径优先，</a:t>
            </a:r>
            <a:r>
              <a:rPr lang="en-US" altLang="zh-CN" sz="2400" dirty="0"/>
              <a:t>RFC 1584</a:t>
            </a:r>
            <a:r>
              <a:rPr lang="zh-CN" altLang="en-US" sz="2400" dirty="0"/>
              <a:t>，</a:t>
            </a:r>
            <a:r>
              <a:rPr lang="en-US" altLang="zh-CN" sz="2400" dirty="0"/>
              <a:t>RFC 1585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An enhancement of OSPF v2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Uses IGMP to monitor multicast group membership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Floods the </a:t>
            </a:r>
            <a:r>
              <a:rPr lang="en-US" altLang="zh-CN" sz="2400" dirty="0">
                <a:solidFill>
                  <a:srgbClr val="FFFF00"/>
                </a:solidFill>
              </a:rPr>
              <a:t>group-membership-LSA (type 6) </a:t>
            </a:r>
            <a:r>
              <a:rPr lang="en-US" altLang="zh-CN" sz="2400" dirty="0"/>
              <a:t>throughout the routing domain</a:t>
            </a:r>
          </a:p>
          <a:p>
            <a:pPr lvl="2">
              <a:lnSpc>
                <a:spcPct val="88000"/>
              </a:lnSpc>
            </a:pPr>
            <a:r>
              <a:rPr lang="en-US" altLang="zh-CN" sz="2200" dirty="0"/>
              <a:t>A separate shortest-path tree is built on demand for each [source network, multicast group] combination</a:t>
            </a:r>
          </a:p>
          <a:p>
            <a:pPr>
              <a:lnSpc>
                <a:spcPct val="88000"/>
              </a:lnSpc>
            </a:pPr>
            <a:r>
              <a:rPr lang="en-US" altLang="zh-CN" sz="2800" dirty="0"/>
              <a:t>Feature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L-S, IGP, (S, G), LS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Forwarding cache entry</a:t>
            </a:r>
          </a:p>
          <a:p>
            <a:pPr lvl="2">
              <a:lnSpc>
                <a:spcPct val="88000"/>
              </a:lnSpc>
            </a:pPr>
            <a:r>
              <a:rPr lang="en-US" altLang="zh-CN" sz="2200" dirty="0"/>
              <a:t>local group database – IGMP</a:t>
            </a:r>
          </a:p>
          <a:p>
            <a:pPr lvl="2">
              <a:lnSpc>
                <a:spcPct val="88000"/>
              </a:lnSpc>
            </a:pPr>
            <a:r>
              <a:rPr lang="en-US" altLang="zh-CN" sz="2200" dirty="0"/>
              <a:t>link state database – OSPF type 6 LSA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12.4.2 DVMRP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Distance Vector Multicast Routing Protocol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距离向量多播路由选择协议，</a:t>
            </a:r>
            <a:r>
              <a:rPr lang="en-US" altLang="zh-CN" sz="2400" dirty="0"/>
              <a:t>RFC 1075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Combine many features of </a:t>
            </a:r>
            <a:r>
              <a:rPr lang="en-US" altLang="zh-CN" sz="2400" dirty="0">
                <a:solidFill>
                  <a:srgbClr val="FFFF00"/>
                </a:solidFill>
              </a:rPr>
              <a:t>RIP</a:t>
            </a:r>
            <a:r>
              <a:rPr lang="en-US" altLang="zh-CN" sz="2400" dirty="0"/>
              <a:t> with the </a:t>
            </a:r>
            <a:r>
              <a:rPr lang="en-US" altLang="zh-CN" sz="2400" dirty="0">
                <a:solidFill>
                  <a:srgbClr val="FFFF00"/>
                </a:solidFill>
              </a:rPr>
              <a:t>truncated reverse path broadcasting (TRPB, </a:t>
            </a:r>
            <a:r>
              <a:rPr lang="zh-CN" altLang="en-US" sz="2400" dirty="0">
                <a:solidFill>
                  <a:srgbClr val="FFFF00"/>
                </a:solidFill>
              </a:rPr>
              <a:t>截断反向路径广播</a:t>
            </a:r>
            <a:r>
              <a:rPr lang="en-US" altLang="zh-CN" sz="2400" dirty="0">
                <a:solidFill>
                  <a:srgbClr val="FFFF00"/>
                </a:solidFill>
              </a:rPr>
              <a:t>) </a:t>
            </a:r>
            <a:r>
              <a:rPr lang="en-US" altLang="zh-CN" sz="2400" dirty="0"/>
              <a:t>algorithm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Uses IGMP to exchange routing messages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Source network address, source network mask, hop count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Maintains a multicast routing table to keep track of the return paths to the source of multicast packets</a:t>
            </a:r>
          </a:p>
          <a:p>
            <a:pPr>
              <a:lnSpc>
                <a:spcPct val="95000"/>
              </a:lnSpc>
            </a:pPr>
            <a:r>
              <a:rPr lang="en-US" altLang="zh-CN" sz="2800" dirty="0"/>
              <a:t>Feature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D-V, IGP, (S, G), DM</a:t>
            </a:r>
          </a:p>
          <a:p>
            <a:pPr lvl="1">
              <a:lnSpc>
                <a:spcPct val="88000"/>
              </a:lnSpc>
            </a:pPr>
            <a:r>
              <a:rPr lang="en-US" altLang="zh-CN" sz="2400" dirty="0"/>
              <a:t>Forwarding cache entry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Multicast routing table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DVMRP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72752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Distance Vector Multicast Routing Protocol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距离向量多播路由选择协议，</a:t>
            </a:r>
            <a:r>
              <a:rPr lang="en-US" altLang="zh-CN" sz="2400" dirty="0"/>
              <a:t>RFC 1075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55FB20-10BC-46BE-B6C8-156AB9EB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9" y="2501852"/>
            <a:ext cx="8390973" cy="23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5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6DF3D9AE-2EB9-439C-A006-5BBA897F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3121-DA02-45FA-9BC1-42F3D9A9486F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1DB8A40-CFEC-4D9A-B96F-E5995530D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(1)Flooding</a:t>
            </a:r>
            <a:r>
              <a:rPr lang="zh-CN" altLang="en-US" dirty="0"/>
              <a:t>，洪泛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45FE66F5-A10C-4950-8EC0-DE4269E7DF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Flooding is related to both multicasting and broadcasting</a:t>
            </a:r>
          </a:p>
          <a:p>
            <a:r>
              <a:rPr lang="en-US" altLang="zh-CN"/>
              <a:t>Method</a:t>
            </a:r>
          </a:p>
          <a:p>
            <a:pPr lvl="1"/>
            <a:r>
              <a:rPr lang="en-US" altLang="zh-CN"/>
              <a:t>Forwards a packet out of all of its interfaces except the one from which the packet came</a:t>
            </a:r>
          </a:p>
          <a:p>
            <a:r>
              <a:rPr lang="en-US" altLang="zh-CN"/>
              <a:t>Feature</a:t>
            </a:r>
          </a:p>
          <a:p>
            <a:pPr lvl="1"/>
            <a:r>
              <a:rPr lang="en-US" altLang="zh-CN"/>
              <a:t>Provide broadcasting</a:t>
            </a:r>
          </a:p>
          <a:p>
            <a:pPr lvl="1"/>
            <a:r>
              <a:rPr lang="en-US" altLang="zh-CN"/>
              <a:t>Create loops and traffic jams: several copies of the same packet are circulated</a:t>
            </a:r>
          </a:p>
        </p:txBody>
      </p:sp>
      <p:grpSp>
        <p:nvGrpSpPr>
          <p:cNvPr id="134148" name="Group 4">
            <a:extLst>
              <a:ext uri="{FF2B5EF4-FFF2-40B4-BE49-F238E27FC236}">
                <a16:creationId xmlns:a16="http://schemas.microsoft.com/office/drawing/2014/main" id="{2A7428D4-AD3E-4A21-828B-2436903005A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060575"/>
            <a:ext cx="1944688" cy="863600"/>
            <a:chOff x="2880" y="1298"/>
            <a:chExt cx="1225" cy="544"/>
          </a:xfrm>
        </p:grpSpPr>
        <p:sp>
          <p:nvSpPr>
            <p:cNvPr id="134149" name="Line 5">
              <a:extLst>
                <a:ext uri="{FF2B5EF4-FFF2-40B4-BE49-F238E27FC236}">
                  <a16:creationId xmlns:a16="http://schemas.microsoft.com/office/drawing/2014/main" id="{AA2A8022-147D-4A7F-8E6B-9A3543D8C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570"/>
              <a:ext cx="1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4150" name="Picture 6">
              <a:extLst>
                <a:ext uri="{FF2B5EF4-FFF2-40B4-BE49-F238E27FC236}">
                  <a16:creationId xmlns:a16="http://schemas.microsoft.com/office/drawing/2014/main" id="{4BDEA5DC-7466-42D2-B3C3-19712E040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1434"/>
              <a:ext cx="45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34151" name="Line 7">
              <a:extLst>
                <a:ext uri="{FF2B5EF4-FFF2-40B4-BE49-F238E27FC236}">
                  <a16:creationId xmlns:a16="http://schemas.microsoft.com/office/drawing/2014/main" id="{150747AF-27E2-4204-809B-FC3219CA7A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0" y="1298"/>
              <a:ext cx="499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2" name="Line 8">
              <a:extLst>
                <a:ext uri="{FF2B5EF4-FFF2-40B4-BE49-F238E27FC236}">
                  <a16:creationId xmlns:a16="http://schemas.microsoft.com/office/drawing/2014/main" id="{DBB80728-8B68-4FC9-B739-DEE50F01C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1706"/>
              <a:ext cx="499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4153" name="Rectangle 9">
            <a:extLst>
              <a:ext uri="{FF2B5EF4-FFF2-40B4-BE49-F238E27FC236}">
                <a16:creationId xmlns:a16="http://schemas.microsoft.com/office/drawing/2014/main" id="{E5F74AAE-3D5C-485A-B59B-28E1D373C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2347913"/>
            <a:ext cx="287337" cy="1444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54" name="Rectangle 10">
            <a:extLst>
              <a:ext uri="{FF2B5EF4-FFF2-40B4-BE49-F238E27FC236}">
                <a16:creationId xmlns:a16="http://schemas.microsoft.com/office/drawing/2014/main" id="{119B04EA-653E-4EFD-B341-5F94DBAD8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347913"/>
            <a:ext cx="287338" cy="1444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55" name="Rectangle 11">
            <a:extLst>
              <a:ext uri="{FF2B5EF4-FFF2-40B4-BE49-F238E27FC236}">
                <a16:creationId xmlns:a16="http://schemas.microsoft.com/office/drawing/2014/main" id="{4A05F65B-4F6A-470B-939A-FD9DFD548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347913"/>
            <a:ext cx="287338" cy="1444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56" name="Rectangle 12">
            <a:extLst>
              <a:ext uri="{FF2B5EF4-FFF2-40B4-BE49-F238E27FC236}">
                <a16:creationId xmlns:a16="http://schemas.microsoft.com/office/drawing/2014/main" id="{200FB83D-3214-4B8A-B8E3-1B52403BC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347913"/>
            <a:ext cx="287338" cy="1444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7882 7.40741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026 7.40741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026 -0.0525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26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026 0.0525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(1)Flooding</a:t>
            </a:r>
            <a:r>
              <a:rPr lang="zh-CN" altLang="en-US" dirty="0"/>
              <a:t>，洪泛</a:t>
            </a:r>
            <a:endParaRPr lang="en-US" altLang="zh-CN" dirty="0"/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72752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Distance Vector Multicast Routing Protocol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距离向量多播路由选择协议，</a:t>
            </a:r>
            <a:r>
              <a:rPr lang="en-US" altLang="zh-CN" sz="2400" dirty="0"/>
              <a:t>RFC 1075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7EEC4-2022-4CAD-9E4A-EA68611A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420888"/>
            <a:ext cx="846276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(2) RPF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72752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Distance Vector Multicast Routing Protocol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距离向量多播路由选择协议，</a:t>
            </a:r>
            <a:r>
              <a:rPr lang="en-US" altLang="zh-CN" sz="2400" dirty="0"/>
              <a:t>RFC 1075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161D04-42FA-407B-9C90-2547D5EB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0" y="2327152"/>
            <a:ext cx="8494757" cy="33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77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(2) RPF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D031B1D-9229-4E6F-B8A1-28EFC864C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5776" y="1114040"/>
            <a:ext cx="3888432" cy="31790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7B79DD-C039-4C27-BA4E-5D7E096CB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4268876"/>
            <a:ext cx="9220504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6F04352-D917-4F0B-92AD-5F983336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9D697-EA78-4BC0-BCEB-18187C583193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DDC4BE5-D72B-44D9-814A-50B1800E5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12.2  Multicast Address and IGMP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A64137AF-8F9B-4A06-AEF4-BCE4636A7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Multicast address</a:t>
            </a:r>
          </a:p>
          <a:p>
            <a:pPr lvl="1"/>
            <a:r>
              <a:rPr lang="en-US" altLang="zh-CN"/>
              <a:t>Function: define a host group</a:t>
            </a:r>
          </a:p>
          <a:p>
            <a:pPr lvl="1"/>
            <a:r>
              <a:rPr lang="en-US" altLang="zh-CN"/>
              <a:t>IP multicast addresses</a:t>
            </a:r>
          </a:p>
          <a:p>
            <a:pPr lvl="1"/>
            <a:r>
              <a:rPr lang="en-US" altLang="zh-CN"/>
              <a:t>MAC multicast addresses</a:t>
            </a:r>
          </a:p>
          <a:p>
            <a:pPr lvl="1"/>
            <a:r>
              <a:rPr lang="en-US" altLang="zh-CN"/>
              <a:t>Mapping class D to Ethernet MAC address</a:t>
            </a:r>
          </a:p>
          <a:p>
            <a:r>
              <a:rPr lang="en-US" altLang="zh-CN"/>
              <a:t>IGMP</a:t>
            </a:r>
          </a:p>
          <a:p>
            <a:pPr lvl="1"/>
            <a:r>
              <a:rPr lang="en-US" altLang="zh-CN"/>
              <a:t>Internet Group Management Protocol</a:t>
            </a:r>
          </a:p>
          <a:p>
            <a:pPr lvl="1"/>
            <a:r>
              <a:rPr lang="zh-CN" altLang="en-US"/>
              <a:t>网际组管理协议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(3)RPB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1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sz="2800" dirty="0"/>
              <a:t>反向路径广播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FDDD4A-5C6B-4E17-B2C0-9628E48B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1924116"/>
            <a:ext cx="8404399" cy="45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7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(3)RPB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1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sz="2800" dirty="0"/>
              <a:t>反向路径广播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D99F37-82AB-4CD7-AC21-A998ED6B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2204863"/>
            <a:ext cx="9180512" cy="33116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F8FC53-419A-4BB9-B81E-F3DF0026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907" y="5517232"/>
            <a:ext cx="9180512" cy="8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0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(4)RPM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1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sz="2800" dirty="0"/>
              <a:t>反向路径多播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030E49-C50D-4EFF-AB65-200379C3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16" y="1856176"/>
            <a:ext cx="7179584" cy="50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C4E134F-7973-4150-825D-7ED163AC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8BED-A25F-4BDE-8F5C-E3B7AC6439FD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CC7E725C-A50D-4415-BFA2-51816AF6E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12.4.3 CBT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E086C2BC-9DFC-419B-ABB5-0B0A5FB9E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/>
              <a:t>Core-Based Tree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有核树，</a:t>
            </a:r>
            <a:r>
              <a:rPr lang="en-US" altLang="zh-CN" sz="2400"/>
              <a:t>RFC 2189 (version 2, not be compatible with v1)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May use a separate multicast routing table or the underlying unicast routing table</a:t>
            </a:r>
          </a:p>
          <a:p>
            <a:pPr>
              <a:lnSpc>
                <a:spcPct val="95000"/>
              </a:lnSpc>
            </a:pPr>
            <a:r>
              <a:rPr lang="en-US" altLang="zh-CN" sz="2800"/>
              <a:t>Feature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Protocol independent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B</a:t>
            </a:r>
            <a:r>
              <a:rPr lang="zh-CN" altLang="zh-CN" sz="2400"/>
              <a:t>idirectional</a:t>
            </a:r>
            <a:r>
              <a:rPr lang="en-US" altLang="zh-CN" sz="2400"/>
              <a:t> (*, G) + Unicast Tunneling, SM</a:t>
            </a:r>
          </a:p>
          <a:p>
            <a:pPr lvl="1">
              <a:lnSpc>
                <a:spcPct val="88000"/>
              </a:lnSpc>
            </a:pPr>
            <a:r>
              <a:rPr lang="en-US" altLang="zh-CN" sz="2400"/>
              <a:t>Forwarding cache entry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CBT join messages: &lt;group, downstream interface, upstream interface&gt;</a:t>
            </a:r>
          </a:p>
        </p:txBody>
      </p:sp>
      <p:sp>
        <p:nvSpPr>
          <p:cNvPr id="149508" name="AutoShape 4">
            <a:extLst>
              <a:ext uri="{FF2B5EF4-FFF2-40B4-BE49-F238E27FC236}">
                <a16:creationId xmlns:a16="http://schemas.microsoft.com/office/drawing/2014/main" id="{CEAE3931-F8DB-45D8-B356-95E349327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300663"/>
            <a:ext cx="4392612" cy="1106487"/>
          </a:xfrm>
          <a:prstGeom prst="wedgeRectCallout">
            <a:avLst>
              <a:gd name="adj1" fmla="val -63370"/>
              <a:gd name="adj2" fmla="val -310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Be gleaned from the routing table</a:t>
            </a:r>
          </a:p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- the next hop to the specified core address.</a:t>
            </a:r>
          </a:p>
        </p:txBody>
      </p:sp>
      <p:sp>
        <p:nvSpPr>
          <p:cNvPr id="149509" name="Line 5">
            <a:extLst>
              <a:ext uri="{FF2B5EF4-FFF2-40B4-BE49-F238E27FC236}">
                <a16:creationId xmlns:a16="http://schemas.microsoft.com/office/drawing/2014/main" id="{0FB0F211-BB35-4C25-9ACF-D0B474F2B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5516563"/>
            <a:ext cx="23034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08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12.4.3 CBT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1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sz="2800" dirty="0"/>
              <a:t>核心基干树协议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B9ABA7-D00D-4276-8EAF-74B6E5D2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06265"/>
            <a:ext cx="8505478" cy="365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09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ED1014-B15C-4AF0-9FBA-DA8331C8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101B-BD81-4B22-ACC4-2DC1970C8E94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1B567C94-27AA-44E4-B77D-23EF7CA3D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12.4.3 CBT</a:t>
            </a: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54B54F3A-AE5E-4C3E-8AED-89BF99BA5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647401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sz="2800" dirty="0"/>
              <a:t>核心基干树协议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9E9FD8-8DA6-40D7-821E-E6E3BBB8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25995"/>
            <a:ext cx="6480720" cy="5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3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6A56CF86-6441-417A-A827-D2AA50DD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7686-3BFE-4A6A-A395-F64C6FF4A83B}" type="slidenum">
              <a:rPr lang="en-US" altLang="zh-CN"/>
              <a:pPr/>
              <a:t>76</a:t>
            </a:fld>
            <a:endParaRPr lang="en-US" altLang="zh-CN"/>
          </a:p>
        </p:txBody>
      </p:sp>
      <p:sp useBgFill="1">
        <p:nvSpPr>
          <p:cNvPr id="143379" name="Rectangle 19">
            <a:extLst>
              <a:ext uri="{FF2B5EF4-FFF2-40B4-BE49-F238E27FC236}">
                <a16:creationId xmlns:a16="http://schemas.microsoft.com/office/drawing/2014/main" id="{46CF9B01-9FE0-4FFA-B1DA-FA0B22379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4198938"/>
            <a:ext cx="3240088" cy="100806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D46326AF-A281-4E09-A07D-55D4502B0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12.4  Multicast Routing Protocol</a:t>
            </a:r>
          </a:p>
        </p:txBody>
      </p:sp>
      <p:sp>
        <p:nvSpPr>
          <p:cNvPr id="143365" name="Text Box 5">
            <a:extLst>
              <a:ext uri="{FF2B5EF4-FFF2-40B4-BE49-F238E27FC236}">
                <a16:creationId xmlns:a16="http://schemas.microsoft.com/office/drawing/2014/main" id="{DE7F0246-8762-43BC-92D9-F00AA4A7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484313"/>
            <a:ext cx="4270375" cy="547687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/>
              </a:rPr>
              <a:t>Multicast routing protocols</a:t>
            </a:r>
          </a:p>
        </p:txBody>
      </p:sp>
      <p:sp>
        <p:nvSpPr>
          <p:cNvPr id="143366" name="Text Box 6">
            <a:extLst>
              <a:ext uri="{FF2B5EF4-FFF2-40B4-BE49-F238E27FC236}">
                <a16:creationId xmlns:a16="http://schemas.microsoft.com/office/drawing/2014/main" id="{019F5AC5-E2FA-4246-B92F-5DA4A0D0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2614613"/>
            <a:ext cx="3054350" cy="9747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Source-Based Tree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(S, G)</a:t>
            </a:r>
          </a:p>
        </p:txBody>
      </p:sp>
      <p:sp>
        <p:nvSpPr>
          <p:cNvPr id="143367" name="Text Box 7">
            <a:extLst>
              <a:ext uri="{FF2B5EF4-FFF2-40B4-BE49-F238E27FC236}">
                <a16:creationId xmlns:a16="http://schemas.microsoft.com/office/drawing/2014/main" id="{11B2A49A-7BFD-4693-A4CA-3692147E1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5" y="2614613"/>
            <a:ext cx="3055938" cy="9747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Group-Shared Tree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(*, G)</a:t>
            </a:r>
          </a:p>
        </p:txBody>
      </p:sp>
      <p:cxnSp>
        <p:nvCxnSpPr>
          <p:cNvPr id="143368" name="AutoShape 8">
            <a:extLst>
              <a:ext uri="{FF2B5EF4-FFF2-40B4-BE49-F238E27FC236}">
                <a16:creationId xmlns:a16="http://schemas.microsoft.com/office/drawing/2014/main" id="{AA3A47D2-6BA4-4073-BCF0-E41065DF5AC1}"/>
              </a:ext>
            </a:extLst>
          </p:cNvPr>
          <p:cNvCxnSpPr>
            <a:cxnSpLocks noChangeShapeType="1"/>
            <a:stCxn id="143365" idx="2"/>
            <a:endCxn id="143366" idx="0"/>
          </p:cNvCxnSpPr>
          <p:nvPr/>
        </p:nvCxnSpPr>
        <p:spPr bwMode="auto">
          <a:xfrm rot="5400000">
            <a:off x="3497263" y="1227138"/>
            <a:ext cx="554037" cy="2192337"/>
          </a:xfrm>
          <a:prstGeom prst="bentConnector3">
            <a:avLst>
              <a:gd name="adj1" fmla="val 49856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69" name="AutoShape 9">
            <a:extLst>
              <a:ext uri="{FF2B5EF4-FFF2-40B4-BE49-F238E27FC236}">
                <a16:creationId xmlns:a16="http://schemas.microsoft.com/office/drawing/2014/main" id="{706BD870-C66F-4C2F-AFD8-0F98355ED7CD}"/>
              </a:ext>
            </a:extLst>
          </p:cNvPr>
          <p:cNvCxnSpPr>
            <a:cxnSpLocks noChangeShapeType="1"/>
            <a:stCxn id="143365" idx="2"/>
            <a:endCxn id="143367" idx="0"/>
          </p:cNvCxnSpPr>
          <p:nvPr/>
        </p:nvCxnSpPr>
        <p:spPr bwMode="auto">
          <a:xfrm rot="16200000" flipH="1">
            <a:off x="5695950" y="1220788"/>
            <a:ext cx="554037" cy="2205038"/>
          </a:xfrm>
          <a:prstGeom prst="bentConnector3">
            <a:avLst>
              <a:gd name="adj1" fmla="val 49856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370" name="Text Box 10">
            <a:extLst>
              <a:ext uri="{FF2B5EF4-FFF2-40B4-BE49-F238E27FC236}">
                <a16:creationId xmlns:a16="http://schemas.microsoft.com/office/drawing/2014/main" id="{DF415FB8-1812-4E1E-B844-8DBF23B7A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MOSPF</a:t>
            </a:r>
          </a:p>
        </p:txBody>
      </p:sp>
      <p:sp>
        <p:nvSpPr>
          <p:cNvPr id="143373" name="Text Box 13">
            <a:extLst>
              <a:ext uri="{FF2B5EF4-FFF2-40B4-BE49-F238E27FC236}">
                <a16:creationId xmlns:a16="http://schemas.microsoft.com/office/drawing/2014/main" id="{E2BC0C02-53E8-484A-A007-A2B6AC40A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4414838"/>
            <a:ext cx="1238250" cy="628650"/>
          </a:xfrm>
          <a:prstGeom prst="rect">
            <a:avLst/>
          </a:prstGeom>
          <a:solidFill>
            <a:srgbClr val="2C5E6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PIM-DM</a:t>
            </a:r>
          </a:p>
        </p:txBody>
      </p:sp>
      <p:sp>
        <p:nvSpPr>
          <p:cNvPr id="143374" name="Text Box 14">
            <a:extLst>
              <a:ext uri="{FF2B5EF4-FFF2-40B4-BE49-F238E27FC236}">
                <a16:creationId xmlns:a16="http://schemas.microsoft.com/office/drawing/2014/main" id="{B4F85C60-0890-4FA2-A270-7663A6AE0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238" y="4414838"/>
            <a:ext cx="1238250" cy="628650"/>
          </a:xfrm>
          <a:prstGeom prst="rect">
            <a:avLst/>
          </a:prstGeom>
          <a:solidFill>
            <a:srgbClr val="2C5E6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PIM-SM</a:t>
            </a:r>
          </a:p>
        </p:txBody>
      </p:sp>
      <p:sp>
        <p:nvSpPr>
          <p:cNvPr id="143375" name="Text Box 15">
            <a:extLst>
              <a:ext uri="{FF2B5EF4-FFF2-40B4-BE49-F238E27FC236}">
                <a16:creationId xmlns:a16="http://schemas.microsoft.com/office/drawing/2014/main" id="{7D3E56F7-BEA5-4830-9761-57B96134E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CBT</a:t>
            </a:r>
          </a:p>
        </p:txBody>
      </p:sp>
      <p:sp>
        <p:nvSpPr>
          <p:cNvPr id="143376" name="Text Box 16">
            <a:extLst>
              <a:ext uri="{FF2B5EF4-FFF2-40B4-BE49-F238E27FC236}">
                <a16:creationId xmlns:a16="http://schemas.microsoft.com/office/drawing/2014/main" id="{F70B9F04-A11C-478A-A4FD-A3C318C37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4414838"/>
            <a:ext cx="1238250" cy="628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DVMRP</a:t>
            </a:r>
          </a:p>
        </p:txBody>
      </p:sp>
      <p:cxnSp>
        <p:nvCxnSpPr>
          <p:cNvPr id="143377" name="AutoShape 17">
            <a:extLst>
              <a:ext uri="{FF2B5EF4-FFF2-40B4-BE49-F238E27FC236}">
                <a16:creationId xmlns:a16="http://schemas.microsoft.com/office/drawing/2014/main" id="{8453399B-1FE9-4B04-A9B9-09AC8B028013}"/>
              </a:ext>
            </a:extLst>
          </p:cNvPr>
          <p:cNvCxnSpPr>
            <a:cxnSpLocks noChangeShapeType="1"/>
            <a:stCxn id="143366" idx="2"/>
            <a:endCxn id="143376" idx="0"/>
          </p:cNvCxnSpPr>
          <p:nvPr/>
        </p:nvCxnSpPr>
        <p:spPr bwMode="auto">
          <a:xfrm flipH="1">
            <a:off x="2671763" y="3603625"/>
            <a:ext cx="6350" cy="7969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78" name="AutoShape 18">
            <a:extLst>
              <a:ext uri="{FF2B5EF4-FFF2-40B4-BE49-F238E27FC236}">
                <a16:creationId xmlns:a16="http://schemas.microsoft.com/office/drawing/2014/main" id="{15E0B501-85B4-4A2B-A4E3-72B76409FA20}"/>
              </a:ext>
            </a:extLst>
          </p:cNvPr>
          <p:cNvCxnSpPr>
            <a:cxnSpLocks noChangeShapeType="1"/>
            <a:stCxn id="143366" idx="2"/>
            <a:endCxn id="143370" idx="0"/>
          </p:cNvCxnSpPr>
          <p:nvPr/>
        </p:nvCxnSpPr>
        <p:spPr bwMode="auto">
          <a:xfrm rot="5400000">
            <a:off x="1501775" y="3224213"/>
            <a:ext cx="796925" cy="15557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0" name="AutoShape 20">
            <a:extLst>
              <a:ext uri="{FF2B5EF4-FFF2-40B4-BE49-F238E27FC236}">
                <a16:creationId xmlns:a16="http://schemas.microsoft.com/office/drawing/2014/main" id="{D7D03656-BA6E-4995-95D9-9650B5DBAEF2}"/>
              </a:ext>
            </a:extLst>
          </p:cNvPr>
          <p:cNvCxnSpPr>
            <a:cxnSpLocks noChangeShapeType="1"/>
            <a:stCxn id="143366" idx="2"/>
            <a:endCxn id="143373" idx="0"/>
          </p:cNvCxnSpPr>
          <p:nvPr/>
        </p:nvCxnSpPr>
        <p:spPr bwMode="auto">
          <a:xfrm rot="16200000" flipH="1">
            <a:off x="3121819" y="3159919"/>
            <a:ext cx="796925" cy="16843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1" name="AutoShape 21">
            <a:extLst>
              <a:ext uri="{FF2B5EF4-FFF2-40B4-BE49-F238E27FC236}">
                <a16:creationId xmlns:a16="http://schemas.microsoft.com/office/drawing/2014/main" id="{B96A4BC0-E14C-43D4-A5A6-F7AE8EB8CCD5}"/>
              </a:ext>
            </a:extLst>
          </p:cNvPr>
          <p:cNvCxnSpPr>
            <a:cxnSpLocks noChangeShapeType="1"/>
            <a:stCxn id="143367" idx="2"/>
            <a:endCxn id="143374" idx="0"/>
          </p:cNvCxnSpPr>
          <p:nvPr/>
        </p:nvCxnSpPr>
        <p:spPr bwMode="auto">
          <a:xfrm rot="5400000">
            <a:off x="6113463" y="3438525"/>
            <a:ext cx="796925" cy="112712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382" name="AutoShape 22">
            <a:extLst>
              <a:ext uri="{FF2B5EF4-FFF2-40B4-BE49-F238E27FC236}">
                <a16:creationId xmlns:a16="http://schemas.microsoft.com/office/drawing/2014/main" id="{A08DDCCC-A332-49D7-A604-91C339D2185B}"/>
              </a:ext>
            </a:extLst>
          </p:cNvPr>
          <p:cNvCxnSpPr>
            <a:cxnSpLocks noChangeShapeType="1"/>
            <a:stCxn id="143367" idx="2"/>
            <a:endCxn id="143375" idx="0"/>
          </p:cNvCxnSpPr>
          <p:nvPr/>
        </p:nvCxnSpPr>
        <p:spPr bwMode="auto">
          <a:xfrm rot="16200000" flipH="1">
            <a:off x="7228681" y="3450432"/>
            <a:ext cx="796925" cy="110331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383" name="Text Box 23">
            <a:extLst>
              <a:ext uri="{FF2B5EF4-FFF2-40B4-BE49-F238E27FC236}">
                <a16:creationId xmlns:a16="http://schemas.microsoft.com/office/drawing/2014/main" id="{4D5C84A6-CCD4-47B9-A15F-6E785A696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5" y="376713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PIM</a:t>
            </a:r>
          </a:p>
        </p:txBody>
      </p:sp>
      <p:sp>
        <p:nvSpPr>
          <p:cNvPr id="143384" name="Text Box 24">
            <a:extLst>
              <a:ext uri="{FF2B5EF4-FFF2-40B4-BE49-F238E27FC236}">
                <a16:creationId xmlns:a16="http://schemas.microsoft.com/office/drawing/2014/main" id="{33679C64-2081-4C9C-84D3-A08B095D9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3" y="5589588"/>
            <a:ext cx="2409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Dense Mode, DM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密集模式协议</a:t>
            </a:r>
          </a:p>
        </p:txBody>
      </p:sp>
      <p:sp>
        <p:nvSpPr>
          <p:cNvPr id="143385" name="AutoShape 25">
            <a:extLst>
              <a:ext uri="{FF2B5EF4-FFF2-40B4-BE49-F238E27FC236}">
                <a16:creationId xmlns:a16="http://schemas.microsoft.com/office/drawing/2014/main" id="{3D7F2C5A-9ECB-499B-B234-873323CBFCA8}"/>
              </a:ext>
            </a:extLst>
          </p:cNvPr>
          <p:cNvSpPr>
            <a:spLocks/>
          </p:cNvSpPr>
          <p:nvPr/>
        </p:nvSpPr>
        <p:spPr bwMode="auto">
          <a:xfrm rot="-5400000">
            <a:off x="3228182" y="4498181"/>
            <a:ext cx="527050" cy="1655763"/>
          </a:xfrm>
          <a:prstGeom prst="leftBrace">
            <a:avLst>
              <a:gd name="adj1" fmla="val 2618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86" name="Text Box 26">
            <a:extLst>
              <a:ext uri="{FF2B5EF4-FFF2-40B4-BE49-F238E27FC236}">
                <a16:creationId xmlns:a16="http://schemas.microsoft.com/office/drawing/2014/main" id="{4EA66FB9-EBAF-4D22-AD56-58CC52F40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5589588"/>
            <a:ext cx="246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Sparse Mode, SM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稀疏模式协议</a:t>
            </a:r>
          </a:p>
        </p:txBody>
      </p:sp>
      <p:sp>
        <p:nvSpPr>
          <p:cNvPr id="143387" name="AutoShape 27">
            <a:extLst>
              <a:ext uri="{FF2B5EF4-FFF2-40B4-BE49-F238E27FC236}">
                <a16:creationId xmlns:a16="http://schemas.microsoft.com/office/drawing/2014/main" id="{5267BF6F-381E-4971-AB60-9D4ECBB9C55C}"/>
              </a:ext>
            </a:extLst>
          </p:cNvPr>
          <p:cNvSpPr>
            <a:spLocks/>
          </p:cNvSpPr>
          <p:nvPr/>
        </p:nvSpPr>
        <p:spPr bwMode="auto">
          <a:xfrm rot="-5400000">
            <a:off x="6827838" y="4210050"/>
            <a:ext cx="527050" cy="2232025"/>
          </a:xfrm>
          <a:prstGeom prst="leftBrace">
            <a:avLst>
              <a:gd name="adj1" fmla="val 3529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88" name="Text Box 28">
            <a:extLst>
              <a:ext uri="{FF2B5EF4-FFF2-40B4-BE49-F238E27FC236}">
                <a16:creationId xmlns:a16="http://schemas.microsoft.com/office/drawing/2014/main" id="{472818C5-4C7E-495E-8AF7-E5936FA16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607050"/>
            <a:ext cx="2012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Link State</a:t>
            </a: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链路状态协议</a:t>
            </a:r>
          </a:p>
        </p:txBody>
      </p:sp>
      <p:sp>
        <p:nvSpPr>
          <p:cNvPr id="143389" name="Line 29">
            <a:extLst>
              <a:ext uri="{FF2B5EF4-FFF2-40B4-BE49-F238E27FC236}">
                <a16:creationId xmlns:a16="http://schemas.microsoft.com/office/drawing/2014/main" id="{0832B52B-4D9D-45BA-A763-C95167201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938" y="50847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37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FAF361D-599F-4675-8797-AAF7EBB0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F30D-5102-4485-8249-91A47BDF68B4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B5C0F3CB-8FE3-4B75-BADE-618CEEC9A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LS, DM and SM Protocols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63B37E1B-602B-44FD-A8C9-9AA6E2E35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8000"/>
              </a:lnSpc>
            </a:pPr>
            <a:r>
              <a:rPr lang="en-US" altLang="zh-CN" sz="2800"/>
              <a:t>LS</a:t>
            </a:r>
            <a:r>
              <a:rPr lang="zh-CN" altLang="en-US" sz="2800"/>
              <a:t>（</a:t>
            </a:r>
            <a:r>
              <a:rPr lang="en-US" altLang="zh-CN" sz="2800"/>
              <a:t>Link State</a:t>
            </a:r>
            <a:r>
              <a:rPr lang="zh-CN" altLang="en-US" sz="2800"/>
              <a:t>，链路状态）协议</a:t>
            </a:r>
          </a:p>
          <a:p>
            <a:pPr lvl="1">
              <a:lnSpc>
                <a:spcPct val="88000"/>
              </a:lnSpc>
            </a:pPr>
            <a:r>
              <a:rPr lang="zh-CN" altLang="en-US" sz="2400"/>
              <a:t>通过扩散多播链路状态信息形成（</a:t>
            </a:r>
            <a:r>
              <a:rPr lang="en-US" altLang="zh-CN" sz="2400"/>
              <a:t>S, G</a:t>
            </a:r>
            <a:r>
              <a:rPr lang="zh-CN" altLang="en-US" sz="2400"/>
              <a:t>）</a:t>
            </a:r>
          </a:p>
          <a:p>
            <a:pPr>
              <a:lnSpc>
                <a:spcPct val="88000"/>
              </a:lnSpc>
            </a:pPr>
            <a:r>
              <a:rPr lang="en-US" altLang="zh-CN" sz="2800"/>
              <a:t>DM</a:t>
            </a:r>
            <a:r>
              <a:rPr lang="zh-CN" altLang="en-US" sz="2800"/>
              <a:t>（</a:t>
            </a:r>
            <a:r>
              <a:rPr lang="en-US" altLang="zh-CN" sz="2800"/>
              <a:t>Dense Mode</a:t>
            </a:r>
            <a:r>
              <a:rPr lang="zh-CN" altLang="en-US" sz="2800"/>
              <a:t>，密集模式）协议</a:t>
            </a:r>
          </a:p>
          <a:p>
            <a:pPr lvl="1">
              <a:lnSpc>
                <a:spcPct val="88000"/>
              </a:lnSpc>
            </a:pPr>
            <a:r>
              <a:rPr lang="en-US" altLang="zh-CN" sz="2400"/>
              <a:t>PUSH</a:t>
            </a:r>
            <a:r>
              <a:rPr lang="zh-CN" altLang="en-US" sz="2400"/>
              <a:t>原理：假设网络中的每个子网内至少有一个多播数据流的接收站</a:t>
            </a:r>
          </a:p>
          <a:p>
            <a:pPr lvl="1">
              <a:lnSpc>
                <a:spcPct val="88000"/>
              </a:lnSpc>
            </a:pPr>
            <a:r>
              <a:rPr lang="zh-CN" altLang="en-US" sz="2400"/>
              <a:t>类比：电台广播或电视广播</a:t>
            </a:r>
          </a:p>
          <a:p>
            <a:pPr lvl="1">
              <a:lnSpc>
                <a:spcPct val="88000"/>
              </a:lnSpc>
            </a:pPr>
            <a:r>
              <a:rPr lang="zh-CN" altLang="en-US" sz="2400">
                <a:sym typeface="Wingdings" panose="05000000000000000000" pitchFamily="2" charset="2"/>
              </a:rPr>
              <a:t>特性：（</a:t>
            </a:r>
            <a:r>
              <a:rPr lang="en-US" altLang="zh-CN" sz="2400">
                <a:sym typeface="Wingdings" panose="05000000000000000000" pitchFamily="2" charset="2"/>
              </a:rPr>
              <a:t>S, G</a:t>
            </a:r>
            <a:r>
              <a:rPr lang="zh-CN" altLang="en-US" sz="2400">
                <a:sym typeface="Wingdings" panose="05000000000000000000" pitchFamily="2" charset="2"/>
              </a:rPr>
              <a:t>），周期性的扩散和剪枝</a:t>
            </a:r>
            <a:endParaRPr lang="zh-CN" altLang="en-US" sz="2400"/>
          </a:p>
          <a:p>
            <a:pPr>
              <a:lnSpc>
                <a:spcPct val="88000"/>
              </a:lnSpc>
            </a:pPr>
            <a:r>
              <a:rPr lang="en-US" altLang="zh-CN" sz="2800"/>
              <a:t>SM</a:t>
            </a:r>
            <a:r>
              <a:rPr lang="zh-CN" altLang="en-US" sz="2800"/>
              <a:t>（</a:t>
            </a:r>
            <a:r>
              <a:rPr lang="en-US" altLang="zh-CN" sz="2800"/>
              <a:t>Sparse Mode</a:t>
            </a:r>
            <a:r>
              <a:rPr lang="zh-CN" altLang="en-US" sz="2800"/>
              <a:t>，稀疏模式）协议</a:t>
            </a:r>
          </a:p>
          <a:p>
            <a:pPr lvl="1">
              <a:lnSpc>
                <a:spcPct val="88000"/>
              </a:lnSpc>
            </a:pPr>
            <a:r>
              <a:rPr lang="en-US" altLang="zh-CN" sz="2400"/>
              <a:t>PULL</a:t>
            </a:r>
            <a:r>
              <a:rPr lang="zh-CN" altLang="en-US" sz="2400"/>
              <a:t>原理：假设网络中初始没有多播接收站，除非显式加入</a:t>
            </a:r>
          </a:p>
          <a:p>
            <a:pPr lvl="1">
              <a:lnSpc>
                <a:spcPct val="88000"/>
              </a:lnSpc>
            </a:pPr>
            <a:r>
              <a:rPr lang="zh-CN" altLang="en-US" sz="2400"/>
              <a:t>类比：有线电视</a:t>
            </a:r>
          </a:p>
          <a:p>
            <a:pPr lvl="1">
              <a:lnSpc>
                <a:spcPct val="88000"/>
              </a:lnSpc>
            </a:pPr>
            <a:r>
              <a:rPr lang="zh-CN" altLang="en-US" sz="2400"/>
              <a:t>特性</a:t>
            </a:r>
            <a:r>
              <a:rPr lang="zh-CN" altLang="en-US" sz="2400">
                <a:sym typeface="Wingdings" panose="05000000000000000000" pitchFamily="2" charset="2"/>
              </a:rPr>
              <a:t>：（*</a:t>
            </a:r>
            <a:r>
              <a:rPr lang="en-US" altLang="zh-CN" sz="2400">
                <a:sym typeface="Wingdings" panose="05000000000000000000" pitchFamily="2" charset="2"/>
              </a:rPr>
              <a:t>, G</a:t>
            </a:r>
            <a:r>
              <a:rPr lang="zh-CN" altLang="en-US" sz="2400">
                <a:sym typeface="Wingdings" panose="05000000000000000000" pitchFamily="2" charset="2"/>
              </a:rPr>
              <a:t>），</a:t>
            </a:r>
            <a:r>
              <a:rPr lang="zh-CN" altLang="en-US" sz="2400"/>
              <a:t>周期性的显式加入和剪枝</a:t>
            </a:r>
          </a:p>
        </p:txBody>
      </p:sp>
    </p:spTree>
    <p:extLst>
      <p:ext uri="{BB962C8B-B14F-4D97-AF65-F5344CB8AC3E}">
        <p14:creationId xmlns:p14="http://schemas.microsoft.com/office/powerpoint/2010/main" val="3839415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DDD93DD-24BB-4D84-B1F3-E9BC305F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B2A3-7C12-4932-B4BC-B5D0DBC05E67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5901B02A-AA93-438A-826D-8B406EB0A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12.4.4 PIM-DM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54FFDC0-6E9E-4D14-8D77-8EE264E6D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/>
              <a:t>Protocol Independent Multicast – Dense Mode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协议无关多播－密集模式，</a:t>
            </a:r>
            <a:r>
              <a:rPr lang="en-US" altLang="zh-CN" sz="2400"/>
              <a:t>RFC 3973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Uses the underlying unicast routing information base or a separate multicast-capable routing information base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No to exchange routing messages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No multicast routing table</a:t>
            </a:r>
          </a:p>
          <a:p>
            <a:pPr>
              <a:lnSpc>
                <a:spcPct val="95000"/>
              </a:lnSpc>
            </a:pPr>
            <a:r>
              <a:rPr lang="en-US" altLang="zh-CN" sz="2800"/>
              <a:t>Feature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Protocol independent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(S, G), DM</a:t>
            </a:r>
          </a:p>
          <a:p>
            <a:pPr lvl="1">
              <a:lnSpc>
                <a:spcPct val="88000"/>
              </a:lnSpc>
            </a:pPr>
            <a:r>
              <a:rPr lang="en-US" altLang="zh-CN" sz="2400"/>
              <a:t>Forwarding cache entry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PIM Hello, Prune, and Graft messages: build (S, G)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Unicast routing table: perform RPF check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DDD93DD-24BB-4D84-B1F3-E9BC305F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B2A3-7C12-4932-B4BC-B5D0DBC05E67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5901B02A-AA93-438A-826D-8B406EB0A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12.4.4 PIM-DM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54FFDC0-6E9E-4D14-8D77-8EE264E6D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Protocol Independent Multicast – Dense Mode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协议无关多播－密集模式，</a:t>
            </a:r>
            <a:r>
              <a:rPr lang="en-US" altLang="zh-CN" sz="2400" dirty="0"/>
              <a:t>RFC 3973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Uses the underlying unicast routing information base or a separate multicast-capable routing information base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No to exchange routing messages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No multicast routing table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0F371-AE32-42C0-8127-0942EA28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25081"/>
            <a:ext cx="7919288" cy="30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Allocation: IANA</a:t>
            </a:r>
            <a:r>
              <a:rPr lang="zh-CN" altLang="en-US" dirty="0"/>
              <a:t>（</a:t>
            </a:r>
            <a:r>
              <a:rPr lang="en-US" altLang="zh-CN" dirty="0"/>
              <a:t>RFC 3171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FFFF"/>
                </a:solidFill>
              </a:rPr>
              <a:t>Class D: 224.0.0.0</a:t>
            </a:r>
            <a:r>
              <a:rPr lang="zh-CN" altLang="en-US" dirty="0">
                <a:solidFill>
                  <a:srgbClr val="00FFFF"/>
                </a:solidFill>
              </a:rPr>
              <a:t>～</a:t>
            </a:r>
            <a:r>
              <a:rPr lang="en-US" altLang="zh-CN" dirty="0">
                <a:solidFill>
                  <a:srgbClr val="00FFFF"/>
                </a:solidFill>
              </a:rPr>
              <a:t>239.255.255.255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705D3F-6196-48A0-84C9-F60C4B8B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" y="2492896"/>
            <a:ext cx="807962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7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9F5C17E-2E65-43D7-8515-8968FA29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DECA-2B8C-4BB2-8662-BCB92691112D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230C131-3504-4E59-BEA8-335095915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PIM-SM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A29ABE02-C2EC-474E-95CD-FB7998DDB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/>
              <a:t>Protocol Independent Multicast – Sparse Mode</a:t>
            </a:r>
          </a:p>
          <a:p>
            <a:pPr lvl="1">
              <a:lnSpc>
                <a:spcPct val="95000"/>
              </a:lnSpc>
            </a:pPr>
            <a:r>
              <a:rPr lang="zh-CN" altLang="en-US" sz="2400"/>
              <a:t>协议无关多播－稀疏模式，</a:t>
            </a:r>
            <a:r>
              <a:rPr lang="en-US" altLang="zh-CN" sz="2400"/>
              <a:t>RFC 4601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Uses the underlying unicast routing information base or a separate multicast-capable routing information base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No to exchange routing messages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No multicast routing table</a:t>
            </a:r>
          </a:p>
          <a:p>
            <a:pPr>
              <a:lnSpc>
                <a:spcPct val="95000"/>
              </a:lnSpc>
            </a:pPr>
            <a:r>
              <a:rPr lang="en-US" altLang="zh-CN" sz="2800"/>
              <a:t>Feature</a:t>
            </a:r>
          </a:p>
          <a:p>
            <a:pPr lvl="1">
              <a:lnSpc>
                <a:spcPct val="95000"/>
              </a:lnSpc>
            </a:pPr>
            <a:r>
              <a:rPr lang="en-US" altLang="zh-CN" sz="2400"/>
              <a:t>Protocol independent</a:t>
            </a:r>
          </a:p>
          <a:p>
            <a:pPr lvl="1">
              <a:lnSpc>
                <a:spcPct val="95000"/>
              </a:lnSpc>
            </a:pPr>
            <a:r>
              <a:rPr lang="zh-CN" altLang="zh-CN" sz="2400"/>
              <a:t>Unidirectional</a:t>
            </a:r>
            <a:r>
              <a:rPr lang="en-US" altLang="zh-CN" sz="2400"/>
              <a:t> (*, G) + (S, G), SM</a:t>
            </a:r>
          </a:p>
          <a:p>
            <a:pPr lvl="1">
              <a:lnSpc>
                <a:spcPct val="88000"/>
              </a:lnSpc>
            </a:pPr>
            <a:r>
              <a:rPr lang="en-US" altLang="zh-CN" sz="2400"/>
              <a:t>Forwarding cache entry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PIM Hello, Register, and Join/Prune messages: build (*, G)</a:t>
            </a:r>
          </a:p>
          <a:p>
            <a:pPr lvl="2">
              <a:lnSpc>
                <a:spcPct val="95000"/>
              </a:lnSpc>
            </a:pPr>
            <a:r>
              <a:rPr lang="en-US" altLang="zh-CN" sz="2200"/>
              <a:t>Unicast routing table: perform RPF check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9F5C17E-2E65-43D7-8515-8968FA29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DECA-2B8C-4BB2-8662-BCB92691112D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230C131-3504-4E59-BEA8-335095915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PIM-SM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A29ABE02-C2EC-474E-95CD-FB7998DDB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244760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Protocol Independent Multicast – Sparse Mode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/>
              <a:t>协议无关多播－稀疏模式，</a:t>
            </a:r>
            <a:r>
              <a:rPr lang="en-US" altLang="zh-CN" sz="2400" dirty="0"/>
              <a:t>RFC 4601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Uses the underlying unicast routing information base or a separate multicast-capable routing information base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No to exchange routing messages</a:t>
            </a:r>
          </a:p>
          <a:p>
            <a:pPr lvl="2">
              <a:lnSpc>
                <a:spcPct val="95000"/>
              </a:lnSpc>
            </a:pPr>
            <a:r>
              <a:rPr lang="en-US" altLang="zh-CN" sz="2200" dirty="0"/>
              <a:t>No multicast routing table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9272B9-45B2-468F-8CA6-20F082AC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859534"/>
            <a:ext cx="7651256" cy="29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93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7F300391-D994-4320-9019-7DAAD981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DF13-062F-4D46-BE0F-51649F82A209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150533" name="Rectangle 5">
            <a:extLst>
              <a:ext uri="{FF2B5EF4-FFF2-40B4-BE49-F238E27FC236}">
                <a16:creationId xmlns:a16="http://schemas.microsoft.com/office/drawing/2014/main" id="{56CFA2F8-1457-437F-9D66-31A4846B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81188"/>
            <a:ext cx="8353425" cy="45735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5A6CF5DB-D838-464A-ACEF-1B072DA516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12.5  MBONE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C088B058-AE78-437A-8293-3EC37761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MBONE: multicast backbone, </a:t>
            </a:r>
            <a:r>
              <a:rPr lang="zh-CN" altLang="en-US" sz="2800"/>
              <a:t>多播主干</a:t>
            </a:r>
          </a:p>
        </p:txBody>
      </p:sp>
      <p:pic>
        <p:nvPicPr>
          <p:cNvPr id="150532" name="Picture 4">
            <a:extLst>
              <a:ext uri="{FF2B5EF4-FFF2-40B4-BE49-F238E27FC236}">
                <a16:creationId xmlns:a16="http://schemas.microsoft.com/office/drawing/2014/main" id="{9CE4B681-B68D-48E2-9BA6-FDC46260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16113"/>
            <a:ext cx="79851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0544" name="Group 16">
            <a:extLst>
              <a:ext uri="{FF2B5EF4-FFF2-40B4-BE49-F238E27FC236}">
                <a16:creationId xmlns:a16="http://schemas.microsoft.com/office/drawing/2014/main" id="{F52EACE1-95FC-4DE2-81DA-35E001499028}"/>
              </a:ext>
            </a:extLst>
          </p:cNvPr>
          <p:cNvGrpSpPr>
            <a:grpSpLocks/>
          </p:cNvGrpSpPr>
          <p:nvPr/>
        </p:nvGrpSpPr>
        <p:grpSpPr bwMode="auto">
          <a:xfrm>
            <a:off x="3168650" y="2276475"/>
            <a:ext cx="2555875" cy="576263"/>
            <a:chOff x="1882" y="3521"/>
            <a:chExt cx="1610" cy="363"/>
          </a:xfrm>
        </p:grpSpPr>
        <p:sp>
          <p:nvSpPr>
            <p:cNvPr id="150539" name="Rectangle 11">
              <a:extLst>
                <a:ext uri="{FF2B5EF4-FFF2-40B4-BE49-F238E27FC236}">
                  <a16:creationId xmlns:a16="http://schemas.microsoft.com/office/drawing/2014/main" id="{AAC7FF09-D159-4C00-A6FD-3137FA823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521"/>
              <a:ext cx="1564" cy="295"/>
            </a:xfrm>
            <a:prstGeom prst="rect">
              <a:avLst/>
            </a:prstGeom>
            <a:solidFill>
              <a:srgbClr val="9900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534" name="Rectangle 6">
              <a:extLst>
                <a:ext uri="{FF2B5EF4-FFF2-40B4-BE49-F238E27FC236}">
                  <a16:creationId xmlns:a16="http://schemas.microsoft.com/office/drawing/2014/main" id="{A9A9E323-48DF-4036-9B75-72D9CBD52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567"/>
              <a:ext cx="726" cy="181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535" name="Line 7">
              <a:extLst>
                <a:ext uri="{FF2B5EF4-FFF2-40B4-BE49-F238E27FC236}">
                  <a16:creationId xmlns:a16="http://schemas.microsoft.com/office/drawing/2014/main" id="{8C795742-55AC-40AA-9B7A-39398C162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3567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6" name="Line 8">
              <a:extLst>
                <a:ext uri="{FF2B5EF4-FFF2-40B4-BE49-F238E27FC236}">
                  <a16:creationId xmlns:a16="http://schemas.microsoft.com/office/drawing/2014/main" id="{A2C7D346-29ED-4F80-8FE1-E1C534C25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3567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8" name="Text Box 10">
              <a:extLst>
                <a:ext uri="{FF2B5EF4-FFF2-40B4-BE49-F238E27FC236}">
                  <a16:creationId xmlns:a16="http://schemas.microsoft.com/office/drawing/2014/main" id="{981A6F6D-A219-4A51-BE8D-FBC995384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3" y="3521"/>
              <a:ext cx="41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  G</a:t>
              </a:r>
            </a:p>
          </p:txBody>
        </p:sp>
        <p:sp>
          <p:nvSpPr>
            <p:cNvPr id="150540" name="Line 12">
              <a:extLst>
                <a:ext uri="{FF2B5EF4-FFF2-40B4-BE49-F238E27FC236}">
                  <a16:creationId xmlns:a16="http://schemas.microsoft.com/office/drawing/2014/main" id="{AD35B21C-49E6-4614-8AAF-DE72A2D4F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3521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1" name="Line 13">
              <a:extLst>
                <a:ext uri="{FF2B5EF4-FFF2-40B4-BE49-F238E27FC236}">
                  <a16:creationId xmlns:a16="http://schemas.microsoft.com/office/drawing/2014/main" id="{130DA8BA-0C6E-404E-93A1-3A907662D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3521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2" name="Text Box 14">
              <a:extLst>
                <a:ext uri="{FF2B5EF4-FFF2-40B4-BE49-F238E27FC236}">
                  <a16:creationId xmlns:a16="http://schemas.microsoft.com/office/drawing/2014/main" id="{98EA96CE-269A-4863-BA2E-0D07F8BB3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" y="3521"/>
              <a:ext cx="68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R1  R2</a:t>
              </a:r>
            </a:p>
          </p:txBody>
        </p:sp>
        <p:sp>
          <p:nvSpPr>
            <p:cNvPr id="150543" name="Line 15">
              <a:extLst>
                <a:ext uri="{FF2B5EF4-FFF2-40B4-BE49-F238E27FC236}">
                  <a16:creationId xmlns:a16="http://schemas.microsoft.com/office/drawing/2014/main" id="{045033FD-63ED-40B1-98F1-898A5562B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3884"/>
              <a:ext cx="1225" cy="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0551" name="Group 23">
            <a:extLst>
              <a:ext uri="{FF2B5EF4-FFF2-40B4-BE49-F238E27FC236}">
                <a16:creationId xmlns:a16="http://schemas.microsoft.com/office/drawing/2014/main" id="{FB489D6F-1487-4DD1-8031-CF47E9BEE8EF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1849438"/>
            <a:ext cx="1598612" cy="427037"/>
            <a:chOff x="3107" y="1165"/>
            <a:chExt cx="1007" cy="269"/>
          </a:xfrm>
        </p:grpSpPr>
        <p:sp>
          <p:nvSpPr>
            <p:cNvPr id="150545" name="Text Box 17">
              <a:extLst>
                <a:ext uri="{FF2B5EF4-FFF2-40B4-BE49-F238E27FC236}">
                  <a16:creationId xmlns:a16="http://schemas.microsoft.com/office/drawing/2014/main" id="{EA3A6BC9-0B46-44EA-A473-58D6B812F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1165"/>
              <a:ext cx="64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200">
                  <a:solidFill>
                    <a:srgbClr val="660066"/>
                  </a:solidFill>
                  <a:effectLst/>
                </a:rPr>
                <a:t>单播源</a:t>
              </a:r>
            </a:p>
          </p:txBody>
        </p:sp>
        <p:sp>
          <p:nvSpPr>
            <p:cNvPr id="150547" name="Freeform 19">
              <a:extLst>
                <a:ext uri="{FF2B5EF4-FFF2-40B4-BE49-F238E27FC236}">
                  <a16:creationId xmlns:a16="http://schemas.microsoft.com/office/drawing/2014/main" id="{21726FF1-694D-43CE-A764-3713DC170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1298"/>
              <a:ext cx="408" cy="136"/>
            </a:xfrm>
            <a:custGeom>
              <a:avLst/>
              <a:gdLst>
                <a:gd name="T0" fmla="*/ 408 w 408"/>
                <a:gd name="T1" fmla="*/ 0 h 136"/>
                <a:gd name="T2" fmla="*/ 227 w 408"/>
                <a:gd name="T3" fmla="*/ 0 h 136"/>
                <a:gd name="T4" fmla="*/ 0 w 408"/>
                <a:gd name="T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36">
                  <a:moveTo>
                    <a:pt x="408" y="0"/>
                  </a:moveTo>
                  <a:lnTo>
                    <a:pt x="227" y="0"/>
                  </a:lnTo>
                  <a:lnTo>
                    <a:pt x="0" y="136"/>
                  </a:lnTo>
                </a:path>
              </a:pathLst>
            </a:custGeom>
            <a:noFill/>
            <a:ln w="28575" cmpd="sng">
              <a:solidFill>
                <a:srgbClr val="660066"/>
              </a:solidFill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0550" name="Group 22">
            <a:extLst>
              <a:ext uri="{FF2B5EF4-FFF2-40B4-BE49-F238E27FC236}">
                <a16:creationId xmlns:a16="http://schemas.microsoft.com/office/drawing/2014/main" id="{C861657A-3E5A-4505-9E15-E44B30D20CB9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2708275"/>
            <a:ext cx="1590675" cy="433388"/>
            <a:chOff x="3424" y="1706"/>
            <a:chExt cx="1002" cy="273"/>
          </a:xfrm>
        </p:grpSpPr>
        <p:sp>
          <p:nvSpPr>
            <p:cNvPr id="150546" name="Text Box 18">
              <a:extLst>
                <a:ext uri="{FF2B5EF4-FFF2-40B4-BE49-F238E27FC236}">
                  <a16:creationId xmlns:a16="http://schemas.microsoft.com/office/drawing/2014/main" id="{CEC8401C-ACAA-4955-8BAD-72241853E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1710"/>
              <a:ext cx="82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200">
                  <a:solidFill>
                    <a:srgbClr val="660066"/>
                  </a:solidFill>
                  <a:effectLst/>
                </a:rPr>
                <a:t>单播目的</a:t>
              </a:r>
            </a:p>
          </p:txBody>
        </p:sp>
        <p:sp>
          <p:nvSpPr>
            <p:cNvPr id="150548" name="Freeform 20">
              <a:extLst>
                <a:ext uri="{FF2B5EF4-FFF2-40B4-BE49-F238E27FC236}">
                  <a16:creationId xmlns:a16="http://schemas.microsoft.com/office/drawing/2014/main" id="{9864436C-C254-463F-A54B-87F1500B2D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24" y="1706"/>
              <a:ext cx="227" cy="136"/>
            </a:xfrm>
            <a:custGeom>
              <a:avLst/>
              <a:gdLst>
                <a:gd name="T0" fmla="*/ 408 w 408"/>
                <a:gd name="T1" fmla="*/ 0 h 136"/>
                <a:gd name="T2" fmla="*/ 227 w 408"/>
                <a:gd name="T3" fmla="*/ 0 h 136"/>
                <a:gd name="T4" fmla="*/ 0 w 408"/>
                <a:gd name="T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36">
                  <a:moveTo>
                    <a:pt x="408" y="0"/>
                  </a:moveTo>
                  <a:lnTo>
                    <a:pt x="227" y="0"/>
                  </a:lnTo>
                  <a:lnTo>
                    <a:pt x="0" y="136"/>
                  </a:lnTo>
                </a:path>
              </a:pathLst>
            </a:custGeom>
            <a:noFill/>
            <a:ln w="28575" cmpd="sng">
              <a:solidFill>
                <a:srgbClr val="660066"/>
              </a:solidFill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B95D7AD-F008-4703-8032-96168881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FB313-3D26-4660-AB69-F9090D8D1867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8F905794-9773-4A21-9C11-1419E979B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12.6  Summary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6450C95D-9B16-4B00-9DA2-E09A81468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多播地址</a:t>
            </a:r>
          </a:p>
          <a:p>
            <a:pPr lvl="1"/>
            <a:r>
              <a:rPr lang="en-US" altLang="zh-CN" sz="2400"/>
              <a:t>IP</a:t>
            </a:r>
            <a:r>
              <a:rPr lang="zh-CN" altLang="en-US" sz="2400"/>
              <a:t>多播地址：地址空间，是否可路由</a:t>
            </a:r>
          </a:p>
          <a:p>
            <a:pPr lvl="1"/>
            <a:r>
              <a:rPr lang="en-US" altLang="zh-CN" sz="2400"/>
              <a:t>IP</a:t>
            </a:r>
            <a:r>
              <a:rPr lang="zh-CN" altLang="en-US" sz="2400"/>
              <a:t>－</a:t>
            </a:r>
            <a:r>
              <a:rPr lang="en-US" altLang="zh-CN" sz="2400"/>
              <a:t>MAC</a:t>
            </a:r>
            <a:r>
              <a:rPr lang="zh-CN" altLang="en-US" sz="2400"/>
              <a:t>多播地址映射：方法，问题</a:t>
            </a:r>
          </a:p>
          <a:p>
            <a:r>
              <a:rPr lang="en-US" altLang="zh-CN" sz="2800"/>
              <a:t>IGMP</a:t>
            </a:r>
            <a:r>
              <a:rPr lang="zh-CN" altLang="en-US" sz="2800"/>
              <a:t>：功能</a:t>
            </a:r>
          </a:p>
          <a:p>
            <a:r>
              <a:rPr lang="zh-CN" altLang="en-US" sz="2800"/>
              <a:t>多播路由选择</a:t>
            </a:r>
          </a:p>
          <a:p>
            <a:pPr lvl="1"/>
            <a:r>
              <a:rPr lang="zh-CN" altLang="en-US" sz="2400"/>
              <a:t>多播树：分类、特性、剪枝、嫁接</a:t>
            </a:r>
          </a:p>
          <a:p>
            <a:pPr lvl="1"/>
            <a:r>
              <a:rPr lang="zh-CN" altLang="en-US" sz="2400"/>
              <a:t>多播转发：多播转发缓存、</a:t>
            </a:r>
            <a:r>
              <a:rPr lang="en-US" altLang="zh-CN" sz="2400"/>
              <a:t>RFP</a:t>
            </a:r>
            <a:r>
              <a:rPr lang="zh-CN" altLang="en-US" sz="2400"/>
              <a:t>机制</a:t>
            </a:r>
          </a:p>
          <a:p>
            <a:r>
              <a:rPr lang="zh-CN" altLang="en-US" sz="2800"/>
              <a:t>多播路由协议</a:t>
            </a:r>
          </a:p>
          <a:p>
            <a:pPr lvl="1"/>
            <a:r>
              <a:rPr lang="zh-CN" altLang="en-US" sz="2400"/>
              <a:t>分类、特性</a:t>
            </a:r>
          </a:p>
          <a:p>
            <a:r>
              <a:rPr lang="en-US" altLang="zh-CN" sz="2800"/>
              <a:t>MBONE</a:t>
            </a:r>
            <a:r>
              <a:rPr lang="zh-CN" altLang="en-US" sz="2800"/>
              <a:t>：概念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B206C91-9475-4AA6-805C-7C00421F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11E24-E90C-4607-BBF0-192B8418E4EA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B735597C-EB9D-46DA-9607-D48A21843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12.2.1  IP Multicast Address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B869B37-FD9A-429F-8F0D-5EA48F257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23755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Allocation: IANA</a:t>
            </a:r>
            <a:r>
              <a:rPr lang="zh-CN" altLang="en-US" dirty="0"/>
              <a:t>（</a:t>
            </a:r>
            <a:r>
              <a:rPr lang="en-US" altLang="zh-CN" dirty="0"/>
              <a:t>RFC 3171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FFFF"/>
                </a:solidFill>
              </a:rPr>
              <a:t>Class D: 224.0.0.0</a:t>
            </a:r>
            <a:r>
              <a:rPr lang="zh-CN" altLang="en-US" dirty="0">
                <a:solidFill>
                  <a:srgbClr val="00FFFF"/>
                </a:solidFill>
              </a:rPr>
              <a:t>～</a:t>
            </a:r>
            <a:r>
              <a:rPr lang="en-US" altLang="zh-CN" dirty="0">
                <a:solidFill>
                  <a:srgbClr val="00FFFF"/>
                </a:solidFill>
              </a:rPr>
              <a:t>239.255.255.255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Local Network Control Block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224.0.0.0/24: 224.0.0.0</a:t>
            </a:r>
            <a:r>
              <a:rPr lang="zh-CN" altLang="en-US" dirty="0"/>
              <a:t>～</a:t>
            </a:r>
            <a:r>
              <a:rPr lang="en-US" altLang="zh-CN" dirty="0"/>
              <a:t>224.0.0.255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Not be forwarded by router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D0252C-6EB7-44EE-AEA9-D23192A3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3742617"/>
            <a:ext cx="8459083" cy="17739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xtured">
  <a:themeElements>
    <a:clrScheme name="Textured 10">
      <a:dk1>
        <a:srgbClr val="000000"/>
      </a:dk1>
      <a:lt1>
        <a:srgbClr val="FFFFFF"/>
      </a:lt1>
      <a:dk2>
        <a:srgbClr val="00152A"/>
      </a:dk2>
      <a:lt2>
        <a:srgbClr val="CCFFFF"/>
      </a:lt2>
      <a:accent1>
        <a:srgbClr val="009999"/>
      </a:accent1>
      <a:accent2>
        <a:srgbClr val="336699"/>
      </a:accent2>
      <a:accent3>
        <a:srgbClr val="AAAAAC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黑体"/>
        <a:cs typeface=""/>
      </a:majorFont>
      <a:minorFont>
        <a:latin typeface="Franklin Gothic Medium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anose="020B06030201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anose="020B06030201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9">
        <a:dk1>
          <a:srgbClr val="003366"/>
        </a:dk1>
        <a:lt1>
          <a:srgbClr val="FFFFFF"/>
        </a:lt1>
        <a:dk2>
          <a:srgbClr val="00152A"/>
        </a:dk2>
        <a:lt2>
          <a:srgbClr val="CCFFFF"/>
        </a:lt2>
        <a:accent1>
          <a:srgbClr val="009999"/>
        </a:accent1>
        <a:accent2>
          <a:srgbClr val="336699"/>
        </a:accent2>
        <a:accent3>
          <a:srgbClr val="AAAAAC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10">
        <a:dk1>
          <a:srgbClr val="000000"/>
        </a:dk1>
        <a:lt1>
          <a:srgbClr val="FFFFFF"/>
        </a:lt1>
        <a:dk2>
          <a:srgbClr val="00152A"/>
        </a:dk2>
        <a:lt2>
          <a:srgbClr val="CCFFFF"/>
        </a:lt2>
        <a:accent1>
          <a:srgbClr val="009999"/>
        </a:accent1>
        <a:accent2>
          <a:srgbClr val="336699"/>
        </a:accent2>
        <a:accent3>
          <a:srgbClr val="AAAAAC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TCPIP</Template>
  <TotalTime>6915</TotalTime>
  <Words>3662</Words>
  <Application>Microsoft Office PowerPoint</Application>
  <PresentationFormat>全屏显示(4:3)</PresentationFormat>
  <Paragraphs>887</Paragraphs>
  <Slides>83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8" baseType="lpstr">
      <vt:lpstr>Arial</vt:lpstr>
      <vt:lpstr>Franklin Gothic Medium</vt:lpstr>
      <vt:lpstr>Tahoma</vt:lpstr>
      <vt:lpstr>Wingdings</vt:lpstr>
      <vt:lpstr>Textured</vt:lpstr>
      <vt:lpstr>Chapter 12   Multicasting and Multicast Routing Protocols</vt:lpstr>
      <vt:lpstr>12.1  Introduction</vt:lpstr>
      <vt:lpstr>12.1  Introduction</vt:lpstr>
      <vt:lpstr>12.1  Introduction</vt:lpstr>
      <vt:lpstr>Multicasting vs. Multiple Unicasting</vt:lpstr>
      <vt:lpstr>Multicast Applications</vt:lpstr>
      <vt:lpstr>12.2  Multicast Address and IGMP</vt:lpstr>
      <vt:lpstr>12.2.1  IP Multicast Address</vt:lpstr>
      <vt:lpstr>12.2.1  IP Multicast Address</vt:lpstr>
      <vt:lpstr>12.2.1  IP Multicast Address</vt:lpstr>
      <vt:lpstr>12.2.1  IP Multicast Address</vt:lpstr>
      <vt:lpstr>12.2.1  IP Multicast Address</vt:lpstr>
      <vt:lpstr>12.2.1  IP Multicast Address</vt:lpstr>
      <vt:lpstr>12.2.1  IP Multicast Address</vt:lpstr>
      <vt:lpstr>Data Link Layer</vt:lpstr>
      <vt:lpstr>12.2.2  MAC Multicast Address</vt:lpstr>
      <vt:lpstr>12.2.3  Mapping Class D to Ethernet MAC Address</vt:lpstr>
      <vt:lpstr>12.2.3  Mapping Class D to Ethernet MAC Address</vt:lpstr>
      <vt:lpstr>Data Link Layer</vt:lpstr>
      <vt:lpstr>12.2.4  IGMP</vt:lpstr>
      <vt:lpstr>12.2.4  IGMP</vt:lpstr>
      <vt:lpstr>IGMP Format</vt:lpstr>
      <vt:lpstr>IGMP Format</vt:lpstr>
      <vt:lpstr>IGMP Format</vt:lpstr>
      <vt:lpstr>IGMP Format</vt:lpstr>
      <vt:lpstr>IGMP Format</vt:lpstr>
      <vt:lpstr>IGMP Format</vt:lpstr>
      <vt:lpstr>IGMP on Host</vt:lpstr>
      <vt:lpstr>IGMP on Host</vt:lpstr>
      <vt:lpstr>IGMP on Host</vt:lpstr>
      <vt:lpstr>IGMP on Host</vt:lpstr>
      <vt:lpstr>IGMP on Router</vt:lpstr>
      <vt:lpstr>IGMP on Router</vt:lpstr>
      <vt:lpstr>IGMP on Router</vt:lpstr>
      <vt:lpstr>IGMP on Router</vt:lpstr>
      <vt:lpstr>IGMP Operation</vt:lpstr>
      <vt:lpstr>12.3  Multicast Routing</vt:lpstr>
      <vt:lpstr>12.3.1  Objectives of Multicasting</vt:lpstr>
      <vt:lpstr>12.3.2  Optimal Routing: Shortest Path Trees </vt:lpstr>
      <vt:lpstr>Shortest Path Tree in Unicast Routing</vt:lpstr>
      <vt:lpstr>Shortest Path Tree in Multicast Routing</vt:lpstr>
      <vt:lpstr>Source-Based Tree</vt:lpstr>
      <vt:lpstr>Discuss: (S, G)</vt:lpstr>
      <vt:lpstr>Shortest Path Tree in Multicast Routing</vt:lpstr>
      <vt:lpstr>Group-Shared Tree: RPT</vt:lpstr>
      <vt:lpstr> Bidirectional RPT</vt:lpstr>
      <vt:lpstr> Unidirectional RPT</vt:lpstr>
      <vt:lpstr> Unidirectional RPT + Source-Based Tree</vt:lpstr>
      <vt:lpstr> Unidirectional RPT  + Unicast Tunneling</vt:lpstr>
      <vt:lpstr>Discuss: RPT</vt:lpstr>
      <vt:lpstr>Shortest Path Tree in Multicast Routing</vt:lpstr>
      <vt:lpstr>有源树 vs. 共享树</vt:lpstr>
      <vt:lpstr>Pruning, 剪枝</vt:lpstr>
      <vt:lpstr>Grafting, 嫁接</vt:lpstr>
      <vt:lpstr>Pruning and Grafting</vt:lpstr>
      <vt:lpstr>12.3.3  Multicast Forwarding</vt:lpstr>
      <vt:lpstr>RPF Check Example 1</vt:lpstr>
      <vt:lpstr>RPF Check Example 2</vt:lpstr>
      <vt:lpstr>Multicast Forwarding Cache</vt:lpstr>
      <vt:lpstr>Chapter 12   Multicasting and Multicast Routing Protocols</vt:lpstr>
      <vt:lpstr>12.4  Multicast Routing Protocol</vt:lpstr>
      <vt:lpstr>LS, DM and SM Protocols</vt:lpstr>
      <vt:lpstr>12.4.1 MOSPF</vt:lpstr>
      <vt:lpstr>12.4.2 DVMRP</vt:lpstr>
      <vt:lpstr>DVMRP</vt:lpstr>
      <vt:lpstr>(1)Flooding，洪泛</vt:lpstr>
      <vt:lpstr>(1)Flooding，洪泛</vt:lpstr>
      <vt:lpstr>(2) RPF</vt:lpstr>
      <vt:lpstr>(2) RPF</vt:lpstr>
      <vt:lpstr>(3)RPB</vt:lpstr>
      <vt:lpstr>(3)RPB</vt:lpstr>
      <vt:lpstr>(4)RPM</vt:lpstr>
      <vt:lpstr>12.4.3 CBT</vt:lpstr>
      <vt:lpstr>12.4.3 CBT</vt:lpstr>
      <vt:lpstr>12.4.3 CBT</vt:lpstr>
      <vt:lpstr>12.4  Multicast Routing Protocol</vt:lpstr>
      <vt:lpstr>LS, DM and SM Protocols</vt:lpstr>
      <vt:lpstr>12.4.4 PIM-DM</vt:lpstr>
      <vt:lpstr>12.4.4 PIM-DM</vt:lpstr>
      <vt:lpstr>PIM-SM</vt:lpstr>
      <vt:lpstr>PIM-SM</vt:lpstr>
      <vt:lpstr>12.5  MBONE</vt:lpstr>
      <vt:lpstr>12.6  Summary</vt:lpstr>
    </vt:vector>
  </TitlesOfParts>
  <Company>电子科技大学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 路由协议</dc:title>
  <dc:creator>杨宁</dc:creator>
  <cp:lastModifiedBy>Zhao Zhengang</cp:lastModifiedBy>
  <cp:revision>211</cp:revision>
  <dcterms:created xsi:type="dcterms:W3CDTF">2004-05-24T06:14:18Z</dcterms:created>
  <dcterms:modified xsi:type="dcterms:W3CDTF">2019-10-29T23:57:46Z</dcterms:modified>
</cp:coreProperties>
</file>